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9"/>
  </p:notesMasterIdLst>
  <p:sldIdLst>
    <p:sldId id="256" r:id="rId2"/>
    <p:sldId id="260" r:id="rId3"/>
    <p:sldId id="258" r:id="rId4"/>
    <p:sldId id="257" r:id="rId5"/>
    <p:sldId id="344" r:id="rId6"/>
    <p:sldId id="345" r:id="rId7"/>
    <p:sldId id="346" r:id="rId8"/>
    <p:sldId id="347" r:id="rId9"/>
    <p:sldId id="322" r:id="rId10"/>
    <p:sldId id="362" r:id="rId11"/>
    <p:sldId id="324" r:id="rId12"/>
    <p:sldId id="358" r:id="rId13"/>
    <p:sldId id="323" r:id="rId14"/>
    <p:sldId id="348" r:id="rId15"/>
    <p:sldId id="315" r:id="rId16"/>
    <p:sldId id="363" r:id="rId17"/>
    <p:sldId id="401" r:id="rId18"/>
    <p:sldId id="402" r:id="rId19"/>
    <p:sldId id="321" r:id="rId20"/>
    <p:sldId id="349" r:id="rId21"/>
    <p:sldId id="350" r:id="rId22"/>
    <p:sldId id="302" r:id="rId23"/>
    <p:sldId id="312" r:id="rId24"/>
    <p:sldId id="304" r:id="rId25"/>
    <p:sldId id="305" r:id="rId26"/>
    <p:sldId id="306" r:id="rId27"/>
    <p:sldId id="303" r:id="rId28"/>
    <p:sldId id="307" r:id="rId29"/>
    <p:sldId id="308" r:id="rId30"/>
    <p:sldId id="309" r:id="rId31"/>
    <p:sldId id="361" r:id="rId32"/>
    <p:sldId id="310" r:id="rId33"/>
    <p:sldId id="313" r:id="rId34"/>
    <p:sldId id="314" r:id="rId35"/>
    <p:sldId id="286" r:id="rId36"/>
    <p:sldId id="289" r:id="rId37"/>
    <p:sldId id="290" r:id="rId38"/>
    <p:sldId id="291" r:id="rId39"/>
    <p:sldId id="294" r:id="rId40"/>
    <p:sldId id="292" r:id="rId41"/>
    <p:sldId id="293" r:id="rId42"/>
    <p:sldId id="287" r:id="rId43"/>
    <p:sldId id="288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284" r:id="rId52"/>
    <p:sldId id="274" r:id="rId53"/>
    <p:sldId id="275" r:id="rId54"/>
    <p:sldId id="276" r:id="rId55"/>
    <p:sldId id="277" r:id="rId56"/>
    <p:sldId id="278" r:id="rId57"/>
    <p:sldId id="279" r:id="rId58"/>
    <p:sldId id="280" r:id="rId59"/>
    <p:sldId id="281" r:id="rId60"/>
    <p:sldId id="282" r:id="rId61"/>
    <p:sldId id="283" r:id="rId62"/>
    <p:sldId id="351" r:id="rId63"/>
    <p:sldId id="337" r:id="rId64"/>
    <p:sldId id="340" r:id="rId65"/>
    <p:sldId id="356" r:id="rId66"/>
    <p:sldId id="357" r:id="rId67"/>
    <p:sldId id="398" r:id="rId68"/>
    <p:sldId id="399" r:id="rId69"/>
    <p:sldId id="403" r:id="rId70"/>
    <p:sldId id="404" r:id="rId71"/>
    <p:sldId id="330" r:id="rId72"/>
    <p:sldId id="352" r:id="rId73"/>
    <p:sldId id="353" r:id="rId74"/>
    <p:sldId id="343" r:id="rId75"/>
    <p:sldId id="354" r:id="rId76"/>
    <p:sldId id="334" r:id="rId77"/>
    <p:sldId id="342" r:id="rId78"/>
    <p:sldId id="264" r:id="rId79"/>
    <p:sldId id="265" r:id="rId80"/>
    <p:sldId id="407" r:id="rId81"/>
    <p:sldId id="339" r:id="rId82"/>
    <p:sldId id="333" r:id="rId83"/>
    <p:sldId id="332" r:id="rId84"/>
    <p:sldId id="359" r:id="rId85"/>
    <p:sldId id="360" r:id="rId86"/>
    <p:sldId id="397" r:id="rId87"/>
    <p:sldId id="366" r:id="rId88"/>
    <p:sldId id="405" r:id="rId89"/>
    <p:sldId id="406" r:id="rId90"/>
    <p:sldId id="364" r:id="rId91"/>
    <p:sldId id="367" r:id="rId92"/>
    <p:sldId id="368" r:id="rId93"/>
    <p:sldId id="370" r:id="rId94"/>
    <p:sldId id="374" r:id="rId95"/>
    <p:sldId id="381" r:id="rId96"/>
    <p:sldId id="371" r:id="rId97"/>
    <p:sldId id="372" r:id="rId98"/>
    <p:sldId id="375" r:id="rId99"/>
    <p:sldId id="382" r:id="rId100"/>
    <p:sldId id="373" r:id="rId101"/>
    <p:sldId id="377" r:id="rId102"/>
    <p:sldId id="385" r:id="rId103"/>
    <p:sldId id="376" r:id="rId104"/>
    <p:sldId id="383" r:id="rId105"/>
    <p:sldId id="378" r:id="rId106"/>
    <p:sldId id="379" r:id="rId107"/>
    <p:sldId id="326" r:id="rId108"/>
    <p:sldId id="327" r:id="rId109"/>
    <p:sldId id="380" r:id="rId110"/>
    <p:sldId id="384" r:id="rId111"/>
    <p:sldId id="271" r:id="rId112"/>
    <p:sldId id="272" r:id="rId113"/>
    <p:sldId id="387" r:id="rId114"/>
    <p:sldId id="388" r:id="rId115"/>
    <p:sldId id="390" r:id="rId116"/>
    <p:sldId id="389" r:id="rId117"/>
    <p:sldId id="391" r:id="rId118"/>
    <p:sldId id="392" r:id="rId119"/>
    <p:sldId id="408" r:id="rId120"/>
    <p:sldId id="393" r:id="rId121"/>
    <p:sldId id="386" r:id="rId122"/>
    <p:sldId id="318" r:id="rId123"/>
    <p:sldId id="395" r:id="rId124"/>
    <p:sldId id="394" r:id="rId125"/>
    <p:sldId id="400" r:id="rId126"/>
    <p:sldId id="319" r:id="rId127"/>
    <p:sldId id="396" r:id="rId1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953" autoAdjust="0"/>
  </p:normalViewPr>
  <p:slideViewPr>
    <p:cSldViewPr>
      <p:cViewPr varScale="1">
        <p:scale>
          <a:sx n="100" d="100"/>
          <a:sy n="100" d="100"/>
        </p:scale>
        <p:origin x="-122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F631B-E5F7-4660-A8EC-296EAAB08BBE}" type="datetimeFigureOut">
              <a:rPr lang="en-US" smtClean="0"/>
              <a:t>7/2/2013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AB859-1771-4B30-A021-0F3D0CB57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Charlie Sheen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B859-1771-4B30-A021-0F3D0CB57D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83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Josh </a:t>
            </a:r>
            <a:r>
              <a:rPr lang="en-US" dirty="0" err="1" smtClean="0"/>
              <a:t>Hartnet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B859-1771-4B30-A021-0F3D0CB57D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66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AB859-1771-4B30-A021-0F3D0CB57D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43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295F-635D-4EFE-BFC9-E8DAB0422B5B}" type="datetimeFigureOut">
              <a:rPr lang="en-US" smtClean="0"/>
              <a:t>7/2/2013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1D31F-E11A-47F2-9A3D-38EE8DFD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92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295F-635D-4EFE-BFC9-E8DAB0422B5B}" type="datetimeFigureOut">
              <a:rPr lang="en-US" smtClean="0"/>
              <a:t>7/2/2013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1D31F-E11A-47F2-9A3D-38EE8DFD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4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295F-635D-4EFE-BFC9-E8DAB0422B5B}" type="datetimeFigureOut">
              <a:rPr lang="en-US" smtClean="0"/>
              <a:t>7/2/2013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1D31F-E11A-47F2-9A3D-38EE8DFD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63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295F-635D-4EFE-BFC9-E8DAB0422B5B}" type="datetimeFigureOut">
              <a:rPr lang="en-US" smtClean="0"/>
              <a:t>7/2/2013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1D31F-E11A-47F2-9A3D-38EE8DFD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86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295F-635D-4EFE-BFC9-E8DAB0422B5B}" type="datetimeFigureOut">
              <a:rPr lang="en-US" smtClean="0"/>
              <a:t>7/2/2013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1D31F-E11A-47F2-9A3D-38EE8DFD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3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295F-635D-4EFE-BFC9-E8DAB0422B5B}" type="datetimeFigureOut">
              <a:rPr lang="en-US" smtClean="0"/>
              <a:t>7/2/2013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1D31F-E11A-47F2-9A3D-38EE8DFD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295F-635D-4EFE-BFC9-E8DAB0422B5B}" type="datetimeFigureOut">
              <a:rPr lang="en-US" smtClean="0"/>
              <a:t>7/2/2013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1D31F-E11A-47F2-9A3D-38EE8DFD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295F-635D-4EFE-BFC9-E8DAB0422B5B}" type="datetimeFigureOut">
              <a:rPr lang="en-US" smtClean="0"/>
              <a:t>7/2/2013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1D31F-E11A-47F2-9A3D-38EE8DFD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6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295F-635D-4EFE-BFC9-E8DAB0422B5B}" type="datetimeFigureOut">
              <a:rPr lang="en-US" smtClean="0"/>
              <a:t>7/2/2013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1D31F-E11A-47F2-9A3D-38EE8DFD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72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295F-635D-4EFE-BFC9-E8DAB0422B5B}" type="datetimeFigureOut">
              <a:rPr lang="en-US" smtClean="0"/>
              <a:t>7/2/2013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1D31F-E11A-47F2-9A3D-38EE8DFD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3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295F-635D-4EFE-BFC9-E8DAB0422B5B}" type="datetimeFigureOut">
              <a:rPr lang="en-US" smtClean="0"/>
              <a:t>7/2/2013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1D31F-E11A-47F2-9A3D-38EE8DFD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8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2295F-635D-4EFE-BFC9-E8DAB0422B5B}" type="datetimeFigureOut">
              <a:rPr lang="en-US" smtClean="0"/>
              <a:t>7/2/2013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1D31F-E11A-47F2-9A3D-38EE8DFDD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7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kN6ifrqwIM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fHV4-N2LxQ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0"/>
            <a:ext cx="101346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Overcoming Adversaries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7152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1997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34" y="1647825"/>
            <a:ext cx="694944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839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217121" y="786246"/>
            <a:ext cx="1384300" cy="13843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Hong Kong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97921" y="2776682"/>
            <a:ext cx="1066800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Fly to Moscow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93521" y="2776682"/>
            <a:ext cx="1066800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Fly to US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741121" y="4637809"/>
            <a:ext cx="1371600" cy="1371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031278" y="4623954"/>
            <a:ext cx="1447800" cy="14478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675350" y="4667827"/>
            <a:ext cx="1403928" cy="14039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Moscow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759922" y="2067791"/>
            <a:ext cx="457199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31860" y="2198255"/>
            <a:ext cx="514061" cy="4029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50721" y="3896591"/>
            <a:ext cx="762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744913" y="3896591"/>
            <a:ext cx="548408" cy="7273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997921" y="3972791"/>
            <a:ext cx="304800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Formalization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9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4" b="12021"/>
          <a:stretch/>
        </p:blipFill>
        <p:spPr bwMode="auto">
          <a:xfrm>
            <a:off x="304800" y="1111203"/>
            <a:ext cx="2133600" cy="122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918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4" b="12021"/>
          <a:stretch/>
        </p:blipFill>
        <p:spPr bwMode="auto">
          <a:xfrm>
            <a:off x="304800" y="1111203"/>
            <a:ext cx="2133600" cy="122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Algorithms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362200" y="1450145"/>
            <a:ext cx="4145182" cy="4724400"/>
            <a:chOff x="178627" y="1450145"/>
            <a:chExt cx="4145182" cy="4724400"/>
          </a:xfrm>
        </p:grpSpPr>
        <p:grpSp>
          <p:nvGrpSpPr>
            <p:cNvPr id="17" name="Group 16"/>
            <p:cNvGrpSpPr/>
            <p:nvPr/>
          </p:nvGrpSpPr>
          <p:grpSpPr>
            <a:xfrm>
              <a:off x="381000" y="1450145"/>
              <a:ext cx="3942809" cy="4724400"/>
              <a:chOff x="4572000" y="1524000"/>
              <a:chExt cx="4362651" cy="47244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6537444" y="1524000"/>
                <a:ext cx="407922" cy="72178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200" b="1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5219282" y="2639483"/>
                <a:ext cx="524472" cy="824895"/>
              </a:xfrm>
              <a:prstGeom prst="triangl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200" b="1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>
                <a:off x="6797031" y="2639483"/>
                <a:ext cx="524472" cy="824895"/>
              </a:xfrm>
              <a:prstGeom prst="triangl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200" b="1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8020799" y="2639483"/>
                <a:ext cx="524472" cy="824895"/>
              </a:xfrm>
              <a:prstGeom prst="triangl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200" b="1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788885" y="4279900"/>
                <a:ext cx="407922" cy="72178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200" b="1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372112" y="4279900"/>
                <a:ext cx="407922" cy="72178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3</a:t>
                </a:r>
                <a:endParaRPr lang="en-US" sz="3200" b="1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935113" y="4279900"/>
                <a:ext cx="407922" cy="72178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200" b="1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648696" y="4279900"/>
                <a:ext cx="407922" cy="72178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200" b="1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238667" y="4279900"/>
                <a:ext cx="407922" cy="72178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6</a:t>
                </a:r>
                <a:endParaRPr lang="en-US" sz="3200" b="1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909547" y="4279900"/>
                <a:ext cx="407922" cy="72178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200" b="1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8465805" y="4279900"/>
                <a:ext cx="407922" cy="72178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200" b="1"/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flipH="1">
                <a:off x="5576073" y="2202039"/>
                <a:ext cx="878936" cy="32609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6863312" y="2295777"/>
                <a:ext cx="161520" cy="29371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7059267" y="2184640"/>
                <a:ext cx="1198322" cy="4048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5048472" y="3559963"/>
                <a:ext cx="323640" cy="70616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5481518" y="3555702"/>
                <a:ext cx="94556" cy="59296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5647111" y="3620182"/>
                <a:ext cx="382538" cy="52848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6847038" y="3535251"/>
                <a:ext cx="133486" cy="6134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7153903" y="3587942"/>
                <a:ext cx="288725" cy="5607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8121776" y="3504147"/>
                <a:ext cx="135814" cy="76197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8384012" y="3511816"/>
                <a:ext cx="261594" cy="63685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Isosceles Triangle 38"/>
              <p:cNvSpPr/>
              <p:nvPr/>
            </p:nvSpPr>
            <p:spPr>
              <a:xfrm>
                <a:off x="4572000" y="5423505"/>
                <a:ext cx="524472" cy="824895"/>
              </a:xfrm>
              <a:prstGeom prst="triangl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8</a:t>
                </a:r>
                <a:endParaRPr lang="en-US" sz="3200" b="1" dirty="0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>
                <a:off x="5122639" y="5423505"/>
                <a:ext cx="524472" cy="824895"/>
              </a:xfrm>
              <a:prstGeom prst="triangl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5</a:t>
                </a:r>
                <a:endParaRPr lang="en-US" sz="3200" b="1" dirty="0"/>
              </a:p>
            </p:txBody>
          </p:sp>
          <p:sp>
            <p:nvSpPr>
              <p:cNvPr id="41" name="Isosceles Triangle 40"/>
              <p:cNvSpPr/>
              <p:nvPr/>
            </p:nvSpPr>
            <p:spPr>
              <a:xfrm>
                <a:off x="5753386" y="5395383"/>
                <a:ext cx="524472" cy="824895"/>
              </a:xfrm>
              <a:prstGeom prst="triangl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4</a:t>
                </a:r>
                <a:endParaRPr lang="en-US" sz="3200" b="1" dirty="0"/>
              </a:p>
            </p:txBody>
          </p:sp>
          <p:sp>
            <p:nvSpPr>
              <p:cNvPr id="42" name="Isosceles Triangle 41"/>
              <p:cNvSpPr/>
              <p:nvPr/>
            </p:nvSpPr>
            <p:spPr>
              <a:xfrm>
                <a:off x="6323449" y="5395383"/>
                <a:ext cx="524472" cy="824895"/>
              </a:xfrm>
              <a:prstGeom prst="triangl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9</a:t>
                </a:r>
                <a:endParaRPr lang="en-US" sz="3200" b="1" dirty="0"/>
              </a:p>
            </p:txBody>
          </p:sp>
          <p:sp>
            <p:nvSpPr>
              <p:cNvPr id="43" name="Isosceles Triangle 42"/>
              <p:cNvSpPr/>
              <p:nvPr/>
            </p:nvSpPr>
            <p:spPr>
              <a:xfrm>
                <a:off x="6865901" y="5395383"/>
                <a:ext cx="524472" cy="824895"/>
              </a:xfrm>
              <a:prstGeom prst="triangl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2</a:t>
                </a:r>
                <a:endParaRPr lang="en-US" sz="3200" b="1" dirty="0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>
                <a:off x="7859540" y="5395382"/>
                <a:ext cx="524472" cy="824895"/>
              </a:xfrm>
              <a:prstGeom prst="triangl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1</a:t>
                </a:r>
                <a:endParaRPr lang="en-US" sz="3200" b="1" dirty="0"/>
              </a:p>
            </p:txBody>
          </p:sp>
          <p:sp>
            <p:nvSpPr>
              <p:cNvPr id="45" name="Isosceles Triangle 44"/>
              <p:cNvSpPr/>
              <p:nvPr/>
            </p:nvSpPr>
            <p:spPr>
              <a:xfrm>
                <a:off x="8410179" y="5395382"/>
                <a:ext cx="524472" cy="824895"/>
              </a:xfrm>
              <a:prstGeom prst="triangl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8</a:t>
                </a:r>
                <a:endParaRPr lang="en-US" sz="3200" b="1" dirty="0"/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 flipH="1">
                <a:off x="4831026" y="5067300"/>
                <a:ext cx="161819" cy="3184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>
                <a:off x="5067014" y="5067300"/>
                <a:ext cx="305098" cy="35620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H="1">
                <a:off x="6017788" y="5067300"/>
                <a:ext cx="74650" cy="29648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>
                <a:off x="6592187" y="5089172"/>
                <a:ext cx="204845" cy="29648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6903506" y="5107068"/>
                <a:ext cx="224631" cy="25671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endCxn id="45" idx="0"/>
              </p:cNvCxnSpPr>
              <p:nvPr/>
            </p:nvCxnSpPr>
            <p:spPr>
              <a:xfrm>
                <a:off x="8669766" y="5087184"/>
                <a:ext cx="2649" cy="3081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8121776" y="5059845"/>
                <a:ext cx="2649" cy="3081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/>
            <p:cNvSpPr txBox="1"/>
            <p:nvPr/>
          </p:nvSpPr>
          <p:spPr>
            <a:xfrm>
              <a:off x="178627" y="1634811"/>
              <a:ext cx="1352743" cy="36933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probabilities</a:t>
              </a:r>
              <a:endParaRPr lang="en-US" dirty="0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350982" y="2087418"/>
              <a:ext cx="520516" cy="1616364"/>
            </a:xfrm>
            <a:custGeom>
              <a:avLst/>
              <a:gdLst>
                <a:gd name="connsiteX0" fmla="*/ 230909 w 520516"/>
                <a:gd name="connsiteY0" fmla="*/ 0 h 1616364"/>
                <a:gd name="connsiteX1" fmla="*/ 129309 w 520516"/>
                <a:gd name="connsiteY1" fmla="*/ 120073 h 1616364"/>
                <a:gd name="connsiteX2" fmla="*/ 83127 w 520516"/>
                <a:gd name="connsiteY2" fmla="*/ 203200 h 1616364"/>
                <a:gd name="connsiteX3" fmla="*/ 64654 w 520516"/>
                <a:gd name="connsiteY3" fmla="*/ 230909 h 1616364"/>
                <a:gd name="connsiteX4" fmla="*/ 46182 w 520516"/>
                <a:gd name="connsiteY4" fmla="*/ 295564 h 1616364"/>
                <a:gd name="connsiteX5" fmla="*/ 27709 w 520516"/>
                <a:gd name="connsiteY5" fmla="*/ 323273 h 1616364"/>
                <a:gd name="connsiteX6" fmla="*/ 18473 w 520516"/>
                <a:gd name="connsiteY6" fmla="*/ 360218 h 1616364"/>
                <a:gd name="connsiteX7" fmla="*/ 0 w 520516"/>
                <a:gd name="connsiteY7" fmla="*/ 415637 h 1616364"/>
                <a:gd name="connsiteX8" fmla="*/ 9236 w 520516"/>
                <a:gd name="connsiteY8" fmla="*/ 618837 h 1616364"/>
                <a:gd name="connsiteX9" fmla="*/ 18473 w 520516"/>
                <a:gd name="connsiteY9" fmla="*/ 655782 h 1616364"/>
                <a:gd name="connsiteX10" fmla="*/ 27709 w 520516"/>
                <a:gd name="connsiteY10" fmla="*/ 701964 h 1616364"/>
                <a:gd name="connsiteX11" fmla="*/ 36945 w 520516"/>
                <a:gd name="connsiteY11" fmla="*/ 729673 h 1616364"/>
                <a:gd name="connsiteX12" fmla="*/ 46182 w 520516"/>
                <a:gd name="connsiteY12" fmla="*/ 766618 h 1616364"/>
                <a:gd name="connsiteX13" fmla="*/ 73891 w 520516"/>
                <a:gd name="connsiteY13" fmla="*/ 849746 h 1616364"/>
                <a:gd name="connsiteX14" fmla="*/ 83127 w 520516"/>
                <a:gd name="connsiteY14" fmla="*/ 877455 h 1616364"/>
                <a:gd name="connsiteX15" fmla="*/ 120073 w 520516"/>
                <a:gd name="connsiteY15" fmla="*/ 932873 h 1616364"/>
                <a:gd name="connsiteX16" fmla="*/ 129309 w 520516"/>
                <a:gd name="connsiteY16" fmla="*/ 960582 h 1616364"/>
                <a:gd name="connsiteX17" fmla="*/ 166254 w 520516"/>
                <a:gd name="connsiteY17" fmla="*/ 1016000 h 1616364"/>
                <a:gd name="connsiteX18" fmla="*/ 175491 w 520516"/>
                <a:gd name="connsiteY18" fmla="*/ 1043709 h 1616364"/>
                <a:gd name="connsiteX19" fmla="*/ 212436 w 520516"/>
                <a:gd name="connsiteY19" fmla="*/ 1099127 h 1616364"/>
                <a:gd name="connsiteX20" fmla="*/ 230909 w 520516"/>
                <a:gd name="connsiteY20" fmla="*/ 1126837 h 1616364"/>
                <a:gd name="connsiteX21" fmla="*/ 249382 w 520516"/>
                <a:gd name="connsiteY21" fmla="*/ 1182255 h 1616364"/>
                <a:gd name="connsiteX22" fmla="*/ 267854 w 520516"/>
                <a:gd name="connsiteY22" fmla="*/ 1209964 h 1616364"/>
                <a:gd name="connsiteX23" fmla="*/ 277091 w 520516"/>
                <a:gd name="connsiteY23" fmla="*/ 1237673 h 1616364"/>
                <a:gd name="connsiteX24" fmla="*/ 314036 w 520516"/>
                <a:gd name="connsiteY24" fmla="*/ 1293091 h 1616364"/>
                <a:gd name="connsiteX25" fmla="*/ 332509 w 520516"/>
                <a:gd name="connsiteY25" fmla="*/ 1320800 h 1616364"/>
                <a:gd name="connsiteX26" fmla="*/ 378691 w 520516"/>
                <a:gd name="connsiteY26" fmla="*/ 1403927 h 1616364"/>
                <a:gd name="connsiteX27" fmla="*/ 434109 w 520516"/>
                <a:gd name="connsiteY27" fmla="*/ 1487055 h 1616364"/>
                <a:gd name="connsiteX28" fmla="*/ 452582 w 520516"/>
                <a:gd name="connsiteY28" fmla="*/ 1514764 h 1616364"/>
                <a:gd name="connsiteX29" fmla="*/ 471054 w 520516"/>
                <a:gd name="connsiteY29" fmla="*/ 1542473 h 1616364"/>
                <a:gd name="connsiteX30" fmla="*/ 498763 w 520516"/>
                <a:gd name="connsiteY30" fmla="*/ 1551709 h 1616364"/>
                <a:gd name="connsiteX31" fmla="*/ 517236 w 520516"/>
                <a:gd name="connsiteY31" fmla="*/ 1579418 h 1616364"/>
                <a:gd name="connsiteX32" fmla="*/ 508000 w 520516"/>
                <a:gd name="connsiteY32" fmla="*/ 1551709 h 1616364"/>
                <a:gd name="connsiteX33" fmla="*/ 489527 w 520516"/>
                <a:gd name="connsiteY33" fmla="*/ 1524000 h 1616364"/>
                <a:gd name="connsiteX34" fmla="*/ 471054 w 520516"/>
                <a:gd name="connsiteY34" fmla="*/ 1468582 h 1616364"/>
                <a:gd name="connsiteX35" fmla="*/ 452582 w 520516"/>
                <a:gd name="connsiteY35" fmla="*/ 1440873 h 1616364"/>
                <a:gd name="connsiteX36" fmla="*/ 443345 w 520516"/>
                <a:gd name="connsiteY36" fmla="*/ 1413164 h 1616364"/>
                <a:gd name="connsiteX37" fmla="*/ 480291 w 520516"/>
                <a:gd name="connsiteY37" fmla="*/ 1468582 h 1616364"/>
                <a:gd name="connsiteX38" fmla="*/ 489527 w 520516"/>
                <a:gd name="connsiteY38" fmla="*/ 1616364 h 1616364"/>
                <a:gd name="connsiteX39" fmla="*/ 461818 w 520516"/>
                <a:gd name="connsiteY39" fmla="*/ 1607127 h 1616364"/>
                <a:gd name="connsiteX40" fmla="*/ 378691 w 520516"/>
                <a:gd name="connsiteY40" fmla="*/ 1588655 h 1616364"/>
                <a:gd name="connsiteX41" fmla="*/ 323273 w 520516"/>
                <a:gd name="connsiteY41" fmla="*/ 1570182 h 1616364"/>
                <a:gd name="connsiteX42" fmla="*/ 295563 w 520516"/>
                <a:gd name="connsiteY42" fmla="*/ 1560946 h 161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20516" h="1616364">
                  <a:moveTo>
                    <a:pt x="230909" y="0"/>
                  </a:moveTo>
                  <a:cubicBezTo>
                    <a:pt x="155561" y="96875"/>
                    <a:pt x="191076" y="58305"/>
                    <a:pt x="129309" y="120073"/>
                  </a:cubicBezTo>
                  <a:cubicBezTo>
                    <a:pt x="113052" y="168844"/>
                    <a:pt x="125474" y="139681"/>
                    <a:pt x="83127" y="203200"/>
                  </a:cubicBezTo>
                  <a:lnTo>
                    <a:pt x="64654" y="230909"/>
                  </a:lnTo>
                  <a:cubicBezTo>
                    <a:pt x="61695" y="242746"/>
                    <a:pt x="52807" y="282314"/>
                    <a:pt x="46182" y="295564"/>
                  </a:cubicBezTo>
                  <a:cubicBezTo>
                    <a:pt x="41218" y="305493"/>
                    <a:pt x="33867" y="314037"/>
                    <a:pt x="27709" y="323273"/>
                  </a:cubicBezTo>
                  <a:cubicBezTo>
                    <a:pt x="24630" y="335588"/>
                    <a:pt x="22121" y="348059"/>
                    <a:pt x="18473" y="360218"/>
                  </a:cubicBezTo>
                  <a:cubicBezTo>
                    <a:pt x="12878" y="378869"/>
                    <a:pt x="0" y="415637"/>
                    <a:pt x="0" y="415637"/>
                  </a:cubicBezTo>
                  <a:cubicBezTo>
                    <a:pt x="3079" y="483370"/>
                    <a:pt x="4036" y="551233"/>
                    <a:pt x="9236" y="618837"/>
                  </a:cubicBezTo>
                  <a:cubicBezTo>
                    <a:pt x="10210" y="631494"/>
                    <a:pt x="15719" y="643390"/>
                    <a:pt x="18473" y="655782"/>
                  </a:cubicBezTo>
                  <a:cubicBezTo>
                    <a:pt x="21879" y="671107"/>
                    <a:pt x="23902" y="686734"/>
                    <a:pt x="27709" y="701964"/>
                  </a:cubicBezTo>
                  <a:cubicBezTo>
                    <a:pt x="30070" y="711409"/>
                    <a:pt x="34270" y="720312"/>
                    <a:pt x="36945" y="729673"/>
                  </a:cubicBezTo>
                  <a:cubicBezTo>
                    <a:pt x="40432" y="741879"/>
                    <a:pt x="42534" y="754459"/>
                    <a:pt x="46182" y="766618"/>
                  </a:cubicBezTo>
                  <a:cubicBezTo>
                    <a:pt x="46211" y="766715"/>
                    <a:pt x="69257" y="835843"/>
                    <a:pt x="73891" y="849746"/>
                  </a:cubicBezTo>
                  <a:cubicBezTo>
                    <a:pt x="76970" y="858982"/>
                    <a:pt x="77726" y="869354"/>
                    <a:pt x="83127" y="877455"/>
                  </a:cubicBezTo>
                  <a:lnTo>
                    <a:pt x="120073" y="932873"/>
                  </a:lnTo>
                  <a:cubicBezTo>
                    <a:pt x="123152" y="942109"/>
                    <a:pt x="124581" y="952071"/>
                    <a:pt x="129309" y="960582"/>
                  </a:cubicBezTo>
                  <a:cubicBezTo>
                    <a:pt x="140091" y="979990"/>
                    <a:pt x="159233" y="994938"/>
                    <a:pt x="166254" y="1016000"/>
                  </a:cubicBezTo>
                  <a:cubicBezTo>
                    <a:pt x="169333" y="1025236"/>
                    <a:pt x="170763" y="1035198"/>
                    <a:pt x="175491" y="1043709"/>
                  </a:cubicBezTo>
                  <a:cubicBezTo>
                    <a:pt x="186273" y="1063116"/>
                    <a:pt x="200121" y="1080654"/>
                    <a:pt x="212436" y="1099127"/>
                  </a:cubicBezTo>
                  <a:lnTo>
                    <a:pt x="230909" y="1126837"/>
                  </a:lnTo>
                  <a:cubicBezTo>
                    <a:pt x="237067" y="1145310"/>
                    <a:pt x="238581" y="1166053"/>
                    <a:pt x="249382" y="1182255"/>
                  </a:cubicBezTo>
                  <a:cubicBezTo>
                    <a:pt x="255539" y="1191491"/>
                    <a:pt x="262890" y="1200035"/>
                    <a:pt x="267854" y="1209964"/>
                  </a:cubicBezTo>
                  <a:cubicBezTo>
                    <a:pt x="272208" y="1218672"/>
                    <a:pt x="272363" y="1229162"/>
                    <a:pt x="277091" y="1237673"/>
                  </a:cubicBezTo>
                  <a:cubicBezTo>
                    <a:pt x="287873" y="1257080"/>
                    <a:pt x="301721" y="1274618"/>
                    <a:pt x="314036" y="1293091"/>
                  </a:cubicBezTo>
                  <a:lnTo>
                    <a:pt x="332509" y="1320800"/>
                  </a:lnTo>
                  <a:cubicBezTo>
                    <a:pt x="348766" y="1369573"/>
                    <a:pt x="336343" y="1340404"/>
                    <a:pt x="378691" y="1403927"/>
                  </a:cubicBezTo>
                  <a:lnTo>
                    <a:pt x="434109" y="1487055"/>
                  </a:lnTo>
                  <a:lnTo>
                    <a:pt x="452582" y="1514764"/>
                  </a:lnTo>
                  <a:cubicBezTo>
                    <a:pt x="458739" y="1524000"/>
                    <a:pt x="460523" y="1538963"/>
                    <a:pt x="471054" y="1542473"/>
                  </a:cubicBezTo>
                  <a:lnTo>
                    <a:pt x="498763" y="1551709"/>
                  </a:lnTo>
                  <a:cubicBezTo>
                    <a:pt x="504921" y="1560945"/>
                    <a:pt x="506135" y="1579418"/>
                    <a:pt x="517236" y="1579418"/>
                  </a:cubicBezTo>
                  <a:cubicBezTo>
                    <a:pt x="526972" y="1579418"/>
                    <a:pt x="512354" y="1560417"/>
                    <a:pt x="508000" y="1551709"/>
                  </a:cubicBezTo>
                  <a:cubicBezTo>
                    <a:pt x="503036" y="1541780"/>
                    <a:pt x="495685" y="1533236"/>
                    <a:pt x="489527" y="1524000"/>
                  </a:cubicBezTo>
                  <a:cubicBezTo>
                    <a:pt x="483369" y="1505527"/>
                    <a:pt x="481855" y="1484784"/>
                    <a:pt x="471054" y="1468582"/>
                  </a:cubicBezTo>
                  <a:cubicBezTo>
                    <a:pt x="464897" y="1459346"/>
                    <a:pt x="457546" y="1450802"/>
                    <a:pt x="452582" y="1440873"/>
                  </a:cubicBezTo>
                  <a:cubicBezTo>
                    <a:pt x="448228" y="1432165"/>
                    <a:pt x="436461" y="1406280"/>
                    <a:pt x="443345" y="1413164"/>
                  </a:cubicBezTo>
                  <a:cubicBezTo>
                    <a:pt x="459044" y="1428863"/>
                    <a:pt x="480291" y="1468582"/>
                    <a:pt x="480291" y="1468582"/>
                  </a:cubicBezTo>
                  <a:cubicBezTo>
                    <a:pt x="508547" y="1553354"/>
                    <a:pt x="500700" y="1504625"/>
                    <a:pt x="489527" y="1616364"/>
                  </a:cubicBezTo>
                  <a:cubicBezTo>
                    <a:pt x="480291" y="1613285"/>
                    <a:pt x="471263" y="1609488"/>
                    <a:pt x="461818" y="1607127"/>
                  </a:cubicBezTo>
                  <a:cubicBezTo>
                    <a:pt x="409081" y="1593943"/>
                    <a:pt x="426102" y="1602878"/>
                    <a:pt x="378691" y="1588655"/>
                  </a:cubicBezTo>
                  <a:cubicBezTo>
                    <a:pt x="360040" y="1583060"/>
                    <a:pt x="341746" y="1576340"/>
                    <a:pt x="323273" y="1570182"/>
                  </a:cubicBezTo>
                  <a:lnTo>
                    <a:pt x="295563" y="1560946"/>
                  </a:lnTo>
                </a:path>
              </a:pathLst>
            </a:cu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18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523999"/>
            <a:ext cx="6029325" cy="497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4" b="12021"/>
          <a:stretch/>
        </p:blipFill>
        <p:spPr bwMode="auto">
          <a:xfrm>
            <a:off x="304800" y="1111203"/>
            <a:ext cx="2133600" cy="122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Algorithms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AutoShape 2" descr="http://www.pfaw.org/sites/default/files/images/justice-scales-gavel-fb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Multiply 3"/>
          <p:cNvSpPr/>
          <p:nvPr/>
        </p:nvSpPr>
        <p:spPr>
          <a:xfrm>
            <a:off x="3352800" y="3276600"/>
            <a:ext cx="1905000" cy="182880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70"/>
          <a:stretch/>
        </p:blipFill>
        <p:spPr bwMode="auto">
          <a:xfrm>
            <a:off x="-1315065" y="-3970"/>
            <a:ext cx="1229967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066800" y="3048000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Adversarial Search Problems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5889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Uses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8031" y="1389592"/>
            <a:ext cx="4036105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World is discrete states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130347" y="3190646"/>
            <a:ext cx="327147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Actions are known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463721" y="4091173"/>
            <a:ext cx="4604725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Successors are known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98910" y="2290119"/>
            <a:ext cx="393434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Current state is known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70"/>
          <a:stretch/>
        </p:blipFill>
        <p:spPr bwMode="auto">
          <a:xfrm>
            <a:off x="295275" y="1066800"/>
            <a:ext cx="2206625" cy="123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631315" y="4991700"/>
            <a:ext cx="426953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Other adversarial agents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2514600" y="5892225"/>
            <a:ext cx="4604725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Finite Horizon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5252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://groups.engin.umd.umich.edu/CIS/course.des/cis479/lectures/Image3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524000"/>
            <a:ext cx="9064938" cy="4391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Formalization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70"/>
          <a:stretch/>
        </p:blipFill>
        <p:spPr bwMode="auto">
          <a:xfrm>
            <a:off x="295275" y="1066800"/>
            <a:ext cx="2206625" cy="123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532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://groups.engin.umd.umich.edu/CIS/course.des/cis479/lectures/Image3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Algorithms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09800"/>
            <a:ext cx="3048000" cy="2870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054901"/>
            <a:ext cx="3981757" cy="3179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70"/>
          <a:stretch/>
        </p:blipFill>
        <p:spPr bwMode="auto">
          <a:xfrm>
            <a:off x="295275" y="1066800"/>
            <a:ext cx="2206625" cy="123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39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0" name="Picture 12" descr="C:\Users\Chris\Downloads\evol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2202934"/>
            <a:ext cx="7879712" cy="395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http://i.telegraph.co.uk/multimedia/archive/02210/evo2_2210436b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33800" y="2664752"/>
            <a:ext cx="869149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000" dirty="0" smtClean="0"/>
              <a:t>1.25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6527334" y="1752600"/>
            <a:ext cx="869149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000" dirty="0" smtClean="0"/>
              <a:t>3.00</a:t>
            </a:r>
            <a:endParaRPr lang="en-US" sz="3000" dirty="0"/>
          </a:p>
        </p:txBody>
      </p:sp>
      <p:sp>
        <p:nvSpPr>
          <p:cNvPr id="6" name="AutoShape 5" descr="http://realhumanconnect.com/files/2011/01/evolution-woman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http://realhumanconnect.com/files/2011/01/evolution-woman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ttp://realhumanconnect.com/files/2011/01/evolution-woman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28800" y="6248400"/>
            <a:ext cx="497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the normal evolution image? Think about that!</a:t>
            </a:r>
            <a:endParaRPr lang="en-US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Imagining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1772424"/>
            <a:ext cx="178247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40,000,000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-144463"/>
            <a:ext cx="9601200" cy="7002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57250"/>
            <a:ext cx="6858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600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549019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143000" y="3802061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Many Modern Applications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0059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75" y="1371600"/>
            <a:ext cx="8342157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Deep Blue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752600"/>
            <a:ext cx="3058973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77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Helicopter?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07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1" cy="7373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028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Knows its State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246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76400"/>
            <a:ext cx="26670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095500"/>
            <a:ext cx="316230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962400"/>
            <a:ext cx="26670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917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1" cy="7373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Discrete Actions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0" y="5257800"/>
            <a:ext cx="328365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Main Rotor {forward, backwards}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0" y="2819400"/>
            <a:ext cx="19812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Tail Rotor {forward, backwards}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71600" y="1524000"/>
            <a:ext cx="155958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Longitudinal Pitch {forward, backwards}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1298317"/>
            <a:ext cx="176459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Latitudinal Pitch {forward, backwards}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9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Discrete Time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14475"/>
            <a:ext cx="4724400" cy="492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4" descr="http://lssacademy.com/wp-content/uploads/2008/06/stop-watc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Known State Rewards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AutoShape 4" descr="http://lssacademy.com/wp-content/uploads/2008/06/stop-watc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21390"/>
            <a:ext cx="8283575" cy="1159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0554" y="3962400"/>
            <a:ext cx="62484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How far off the helicopter was from desired position and orientation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999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Continuous State…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AutoShape 4" descr="http://lssacademy.com/wp-content/uploads/2008/06/stop-watc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371598"/>
            <a:ext cx="5257800" cy="4920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51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4" descr="http://lssacademy.com/wp-content/uploads/2008/06/stop-watc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295399" y="3657600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Use PEGASUS method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519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4" descr="http://lssacademy.com/wp-content/uploads/2008/06/stop-watc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295399" y="3657600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Stochastic to Discrete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84873" y="5181600"/>
            <a:ext cx="2701925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Remove randomness by setting seed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1047750"/>
            <a:ext cx="188112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Dynamical Simulator</a:t>
            </a:r>
          </a:p>
        </p:txBody>
      </p:sp>
    </p:spTree>
    <p:extLst>
      <p:ext uri="{BB962C8B-B14F-4D97-AF65-F5344CB8AC3E}">
        <p14:creationId xmlns:p14="http://schemas.microsoft.com/office/powerpoint/2010/main" val="247998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00200"/>
            <a:ext cx="4114800" cy="4806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Discretized!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596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762000"/>
            <a:ext cx="3886200" cy="5955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What’s in a name?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575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60005" y="3124200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Transition Model?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AutoShape 4" descr="http://lssacademy.com/wp-content/uploads/2008/06/stop-watc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2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746" y="-457200"/>
            <a:ext cx="10287000" cy="7521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Apprenticeship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411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2400" y="-144463"/>
            <a:ext cx="9601200" cy="7002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78867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MDP Doesn’t Mean Flipping Coins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1349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Ok: Simple Counting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" b="99565" l="901" r="99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524000"/>
            <a:ext cx="3890939" cy="4475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327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Better: Variable Based Models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54" y="2057400"/>
            <a:ext cx="7772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468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www.thehockeyshow.org/main/wp-content/uploads/2008/04/sherlock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10465379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4" y="236538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All together?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6802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://www.lowcountryafricana.com/wp-content/uploads/2011/03/SearchIco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000" cy="950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066800" y="3048000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State Search is Powerful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7191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413" y="-533400"/>
            <a:ext cx="9404555" cy="7946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971801" y="3048000"/>
            <a:ext cx="4038600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End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856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-144463"/>
            <a:ext cx="9601200" cy="7002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28724"/>
            <a:ext cx="6575714" cy="4938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Does it Work?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141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52400" y="-144463"/>
            <a:ext cx="9601200" cy="7002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31670"/>
            <a:ext cx="6400800" cy="384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0" r="8000"/>
          <a:stretch/>
        </p:blipFill>
        <p:spPr bwMode="auto">
          <a:xfrm>
            <a:off x="566737" y="1337310"/>
            <a:ext cx="359092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Steps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743200"/>
            <a:ext cx="3882508" cy="3255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88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Best of the Worst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46877" y="3634770"/>
            <a:ext cx="646722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Assume rational opponent:</a:t>
            </a:r>
          </a:p>
          <a:p>
            <a:pPr algn="ctr"/>
            <a:r>
              <a:rPr lang="en-US" sz="3200" dirty="0" err="1" smtClean="0"/>
              <a:t>Ie</a:t>
            </a:r>
            <a:r>
              <a:rPr lang="en-US" sz="3200" dirty="0" smtClean="0"/>
              <a:t> your opponent will take the best </a:t>
            </a:r>
          </a:p>
          <a:p>
            <a:pPr algn="ctr"/>
            <a:r>
              <a:rPr lang="en-US" sz="3200" dirty="0" smtClean="0"/>
              <a:t>move possible from their Perspective.</a:t>
            </a:r>
            <a:endParaRPr lang="en-US" sz="3200" dirty="0"/>
          </a:p>
        </p:txBody>
      </p:sp>
      <p:pic>
        <p:nvPicPr>
          <p:cNvPr id="1026" name="Picture 2" descr="C:\Users\Chris\Desktop\w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54" y="1965325"/>
            <a:ext cx="7289800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0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525000" cy="683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34961" y="3276600"/>
            <a:ext cx="7391399" cy="9144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Adversarial Games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AutoShape 4" descr="http://i.imgur.com/CaXlb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7011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Adversarial Search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Alpha Beta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4114800"/>
            <a:ext cx="716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Search Overview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71995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7011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Adversarial Search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Alpha Beta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4114800"/>
            <a:ext cx="716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Search Overview</a:t>
            </a:r>
            <a:endParaRPr lang="en-US" sz="5000" dirty="0"/>
          </a:p>
        </p:txBody>
      </p:sp>
      <p:sp>
        <p:nvSpPr>
          <p:cNvPr id="6" name="Rounded Rectangle 5"/>
          <p:cNvSpPr/>
          <p:nvPr/>
        </p:nvSpPr>
        <p:spPr>
          <a:xfrm>
            <a:off x="1104900" y="1269087"/>
            <a:ext cx="70866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Zero Sum Game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050" name="Picture 2" descr="C:\Users\Chris\Desktop\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2266950"/>
            <a:ext cx="7570787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97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Announcements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51991" y="5939135"/>
            <a:ext cx="416716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Snowden still in Russian airport.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621805" y="1524000"/>
            <a:ext cx="615059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Small change to PS1. Assume no one way roads.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192923" y="2407027"/>
            <a:ext cx="500835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Online office hours. More office hours.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799788" y="4173081"/>
            <a:ext cx="385131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Probability review this Friday.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177680" y="5056108"/>
            <a:ext cx="303884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4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of July on Thursday.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403365" y="3290054"/>
            <a:ext cx="458747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Markov Decision Problem handout.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531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14400" y="1128891"/>
                <a:ext cx="7924800" cy="618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</a:rPr>
                      <m:t>𝐒𝐭𝐚𝐭𝐞𝐬</m:t>
                    </m:r>
                  </m:oMath>
                </a14:m>
                <a:r>
                  <a:rPr lang="en-US" sz="2200" dirty="0" smtClean="0">
                    <a:solidFill>
                      <a:schemeClr val="accent1"/>
                    </a:solidFill>
                  </a:rPr>
                  <a:t>: </a:t>
                </a:r>
                <a:r>
                  <a:rPr lang="en-US" sz="2200" dirty="0" smtClean="0"/>
                  <a:t>what makes a state</a:t>
                </a:r>
                <a:endParaRPr lang="en-US" sz="2200" b="1" i="0" dirty="0" smtClean="0">
                  <a:solidFill>
                    <a:schemeClr val="accent1"/>
                  </a:solidFill>
                  <a:latin typeface="Cambria Math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</a:rPr>
                      <m:t>𝐀𝐜𝐭𝐢𝐨𝐧𝐬</m:t>
                    </m:r>
                    <m:d>
                      <m:dPr>
                        <m:ctrlP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sz="2200" dirty="0" smtClean="0"/>
                  <a:t>: possible actions from state </a:t>
                </a:r>
                <a:r>
                  <a:rPr lang="en-US" sz="2200" b="1" dirty="0" smtClean="0"/>
                  <a:t>s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2200" b="1" dirty="0" smtClean="0">
                    <a:solidFill>
                      <a:schemeClr val="accent1"/>
                    </a:solidFill>
                    <a:latin typeface="Cambria Math" pitchFamily="18" charset="0"/>
                    <a:ea typeface="Cambria Math" pitchFamily="18" charset="0"/>
                  </a:rPr>
                  <a:t>Succ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 pitchFamily="18" charset="0"/>
                            <a:ea typeface="Cambria Math" pitchFamily="18" charset="0"/>
                          </a:rPr>
                          <m:t>𝒔</m:t>
                        </m:r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 pitchFamily="18" charset="0"/>
                            <a:ea typeface="Cambria Math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 pitchFamily="18" charset="0"/>
                            <a:ea typeface="Cambria Math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2200" b="1" dirty="0" smtClean="0">
                    <a:solidFill>
                      <a:schemeClr val="accent1"/>
                    </a:solidFill>
                  </a:rPr>
                  <a:t>: </a:t>
                </a:r>
                <a:r>
                  <a:rPr lang="en-US" sz="2200" dirty="0" smtClean="0"/>
                  <a:t>states that could result from taking action </a:t>
                </a:r>
                <a:r>
                  <a:rPr lang="en-US" sz="2200" b="1" i="1" dirty="0" smtClean="0"/>
                  <a:t>a</a:t>
                </a:r>
                <a:r>
                  <a:rPr lang="en-US" sz="2200" dirty="0" smtClean="0"/>
                  <a:t> from state </a:t>
                </a:r>
                <a:r>
                  <a:rPr lang="en-US" sz="2200" b="1" i="1" dirty="0" smtClean="0"/>
                  <a:t>s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</a:rPr>
                      <m:t>𝐑𝐞𝐰𝐚𝐫𝐝</m:t>
                    </m:r>
                    <m:d>
                      <m:dPr>
                        <m:ctrlP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𝒔</m:t>
                        </m:r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2200" b="0" i="1" dirty="0" smtClean="0"/>
                  <a:t>:</a:t>
                </a:r>
                <a:r>
                  <a:rPr lang="en-US" sz="2200" b="0" dirty="0" smtClean="0"/>
                  <a:t> reward for taking action </a:t>
                </a:r>
                <a:r>
                  <a:rPr lang="en-US" sz="2200" b="1" i="1" dirty="0" smtClean="0"/>
                  <a:t>a</a:t>
                </a:r>
                <a:r>
                  <a:rPr lang="en-US" sz="2200" b="0" dirty="0" smtClean="0"/>
                  <a:t> from state </a:t>
                </a:r>
                <a:r>
                  <a:rPr lang="en-US" sz="2200" b="1" i="1" dirty="0" smtClean="0"/>
                  <a:t>s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𝒔𝒕𝒂𝒓𝒕</m:t>
                        </m:r>
                      </m:sub>
                    </m:sSub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  <a:ea typeface="Cambria Math"/>
                      </a:rPr>
                      <m:t>𝐬𝐭𝐚𝐭𝐞𝐬</m:t>
                    </m:r>
                  </m:oMath>
                </a14:m>
                <a:r>
                  <a:rPr lang="en-US" sz="2200" b="0" i="1" dirty="0" smtClean="0"/>
                  <a:t>: </a:t>
                </a:r>
                <a:r>
                  <a:rPr lang="en-US" sz="2200" b="0" dirty="0" smtClean="0"/>
                  <a:t>starting state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</a:rPr>
                      <m:t>𝐈𝐬𝐓𝐞𝐫𝐦𝐢𝐧𝐚𝐥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𝒔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 smtClean="0">
                    <a:solidFill>
                      <a:schemeClr val="accent1"/>
                    </a:solidFill>
                  </a:rPr>
                  <a:t>:</a:t>
                </a:r>
                <a:r>
                  <a:rPr lang="en-US" sz="2200" b="1" i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200" b="0" dirty="0" smtClean="0"/>
                  <a:t>whether to stop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𝑼𝒕𝒊𝒍𝒊𝒕𝒚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𝒔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 smtClean="0">
                    <a:solidFill>
                      <a:schemeClr val="accent1"/>
                    </a:solidFill>
                  </a:rPr>
                  <a:t>:</a:t>
                </a:r>
                <a:r>
                  <a:rPr lang="en-US" sz="2200" b="1" i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200" b="0" dirty="0" smtClean="0"/>
                  <a:t>the value of reaching a given stopping point</a:t>
                </a:r>
              </a:p>
              <a:p>
                <a:pPr>
                  <a:lnSpc>
                    <a:spcPct val="200000"/>
                  </a:lnSpc>
                </a:pPr>
                <a:endParaRPr lang="en-US" sz="2200" b="0" i="1" dirty="0" smtClean="0"/>
              </a:p>
              <a:p>
                <a:pPr>
                  <a:lnSpc>
                    <a:spcPct val="200000"/>
                  </a:lnSpc>
                </a:pPr>
                <a:endParaRPr lang="en-US" sz="22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128891"/>
                <a:ext cx="7924800" cy="6186309"/>
              </a:xfrm>
              <a:prstGeom prst="rect">
                <a:avLst/>
              </a:prstGeom>
              <a:blipFill rotWithShape="1">
                <a:blip r:embed="rId2"/>
                <a:stretch>
                  <a:fillRect l="-923" r="-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Modeling Discrete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2914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Modeling Adversarial Decision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075" name="Picture 3" descr="C:\Users\Chris\Desktop\e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7850188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7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MDP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vs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Adversarial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198" name="Straight Connector 197"/>
          <p:cNvCxnSpPr/>
          <p:nvPr/>
        </p:nvCxnSpPr>
        <p:spPr>
          <a:xfrm>
            <a:off x="4495800" y="1295400"/>
            <a:ext cx="0" cy="5181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147247" y="6256485"/>
            <a:ext cx="4076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Vs</a:t>
            </a:r>
            <a:r>
              <a:rPr lang="en-US" sz="3200" dirty="0" smtClean="0"/>
              <a:t> Nature</a:t>
            </a:r>
            <a:endParaRPr lang="en-US" sz="3200" dirty="0"/>
          </a:p>
        </p:txBody>
      </p:sp>
      <p:sp>
        <p:nvSpPr>
          <p:cNvPr id="201" name="TextBox 200"/>
          <p:cNvSpPr txBox="1"/>
          <p:nvPr/>
        </p:nvSpPr>
        <p:spPr>
          <a:xfrm>
            <a:off x="4674754" y="6250716"/>
            <a:ext cx="4316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Vs</a:t>
            </a:r>
            <a:r>
              <a:rPr lang="en-US" sz="3200" dirty="0" smtClean="0"/>
              <a:t> Adversary</a:t>
            </a:r>
            <a:endParaRPr lang="en-US" sz="3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43" y="2174590"/>
            <a:ext cx="3846190" cy="2944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754" y="2174590"/>
            <a:ext cx="3962400" cy="2944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5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MDP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vs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Adversarial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4724947" y="1416129"/>
            <a:ext cx="4100415" cy="4724400"/>
            <a:chOff x="0" y="1295400"/>
            <a:chExt cx="8964386" cy="5486400"/>
          </a:xfrm>
        </p:grpSpPr>
        <p:sp>
          <p:nvSpPr>
            <p:cNvPr id="126" name="Rectangle 125"/>
            <p:cNvSpPr/>
            <p:nvPr/>
          </p:nvSpPr>
          <p:spPr>
            <a:xfrm>
              <a:off x="4038600" y="12954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7" name="Isosceles Triangle 126"/>
            <p:cNvSpPr/>
            <p:nvPr/>
          </p:nvSpPr>
          <p:spPr>
            <a:xfrm>
              <a:off x="1330036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8" name="Isosceles Triangle 127"/>
            <p:cNvSpPr/>
            <p:nvPr/>
          </p:nvSpPr>
          <p:spPr>
            <a:xfrm>
              <a:off x="4572000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9" name="Isosceles Triangle 128"/>
            <p:cNvSpPr/>
            <p:nvPr/>
          </p:nvSpPr>
          <p:spPr>
            <a:xfrm>
              <a:off x="7086600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5655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644072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3</a:t>
              </a:r>
              <a:endParaRPr lang="en-US" sz="3200" b="1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800927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2672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479473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6</a:t>
              </a:r>
              <a:endParaRPr lang="en-US" sz="3200" b="1" dirty="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8580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80010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cxnSp>
          <p:nvCxnSpPr>
            <p:cNvPr id="137" name="Straight Arrow Connector 136"/>
            <p:cNvCxnSpPr/>
            <p:nvPr/>
          </p:nvCxnSpPr>
          <p:spPr>
            <a:xfrm flipH="1">
              <a:off x="2063172" y="2082800"/>
              <a:ext cx="1806039" cy="3786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708194" y="2191657"/>
              <a:ext cx="331892" cy="34108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5110843" y="2062595"/>
              <a:ext cx="2462316" cy="47014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H="1">
              <a:off x="979055" y="3659744"/>
              <a:ext cx="665017" cy="82005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1868879" y="3654796"/>
              <a:ext cx="194293" cy="68860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>
              <a:off x="2209141" y="3729676"/>
              <a:ext cx="786041" cy="61372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>
              <a:off x="4674754" y="3631046"/>
              <a:ext cx="274287" cy="71235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5305301" y="3692236"/>
              <a:ext cx="593272" cy="65116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H="1">
              <a:off x="7294088" y="3594925"/>
              <a:ext cx="279071" cy="88487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7832931" y="3603831"/>
              <a:ext cx="537523" cy="73956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Isosceles Triangle 146"/>
            <p:cNvSpPr/>
            <p:nvPr/>
          </p:nvSpPr>
          <p:spPr>
            <a:xfrm>
              <a:off x="0" y="5823857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sp>
          <p:nvSpPr>
            <p:cNvPr id="148" name="Isosceles Triangle 147"/>
            <p:cNvSpPr/>
            <p:nvPr/>
          </p:nvSpPr>
          <p:spPr>
            <a:xfrm>
              <a:off x="1131455" y="5823857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5</a:t>
              </a:r>
              <a:endParaRPr lang="en-US" sz="3200" b="1" dirty="0"/>
            </a:p>
          </p:txBody>
        </p:sp>
        <p:sp>
          <p:nvSpPr>
            <p:cNvPr id="149" name="Isosceles Triangle 148"/>
            <p:cNvSpPr/>
            <p:nvPr/>
          </p:nvSpPr>
          <p:spPr>
            <a:xfrm>
              <a:off x="2427514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4</a:t>
              </a:r>
              <a:endParaRPr lang="en-US" sz="3200" b="1" dirty="0"/>
            </a:p>
          </p:txBody>
        </p:sp>
        <p:sp>
          <p:nvSpPr>
            <p:cNvPr id="150" name="Isosceles Triangle 149"/>
            <p:cNvSpPr/>
            <p:nvPr/>
          </p:nvSpPr>
          <p:spPr>
            <a:xfrm>
              <a:off x="3598882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9</a:t>
              </a:r>
              <a:endParaRPr lang="en-US" sz="3200" b="1" dirty="0"/>
            </a:p>
          </p:txBody>
        </p:sp>
        <p:sp>
          <p:nvSpPr>
            <p:cNvPr id="151" name="Isosceles Triangle 150"/>
            <p:cNvSpPr/>
            <p:nvPr/>
          </p:nvSpPr>
          <p:spPr>
            <a:xfrm>
              <a:off x="4713514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</a:t>
              </a:r>
              <a:endParaRPr lang="en-US" sz="3200" b="1" dirty="0"/>
            </a:p>
          </p:txBody>
        </p:sp>
        <p:sp>
          <p:nvSpPr>
            <p:cNvPr id="152" name="Isosceles Triangle 151"/>
            <p:cNvSpPr/>
            <p:nvPr/>
          </p:nvSpPr>
          <p:spPr>
            <a:xfrm>
              <a:off x="6755245" y="5791199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</a:t>
              </a:r>
              <a:endParaRPr lang="en-US" sz="3200" b="1" dirty="0"/>
            </a:p>
          </p:txBody>
        </p:sp>
        <p:sp>
          <p:nvSpPr>
            <p:cNvPr id="153" name="Isosceles Triangle 152"/>
            <p:cNvSpPr/>
            <p:nvPr/>
          </p:nvSpPr>
          <p:spPr>
            <a:xfrm>
              <a:off x="7886700" y="5791199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 flipH="1">
              <a:off x="532247" y="5410200"/>
              <a:ext cx="332507" cy="36978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1017155" y="5410200"/>
              <a:ext cx="626917" cy="41365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>
              <a:off x="2970809" y="5410200"/>
              <a:ext cx="153391" cy="3443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H="1">
              <a:off x="4151085" y="5435600"/>
              <a:ext cx="420915" cy="3443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4790785" y="5456382"/>
              <a:ext cx="461572" cy="29812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3" idx="0"/>
            </p:cNvCxnSpPr>
            <p:nvPr/>
          </p:nvCxnSpPr>
          <p:spPr>
            <a:xfrm>
              <a:off x="8420100" y="5433291"/>
              <a:ext cx="5443" cy="3579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>
              <a:off x="7294088" y="5401542"/>
              <a:ext cx="5443" cy="3579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81000" y="1450145"/>
            <a:ext cx="3942809" cy="4724400"/>
            <a:chOff x="4572000" y="1524000"/>
            <a:chExt cx="4362651" cy="4724400"/>
          </a:xfrm>
        </p:grpSpPr>
        <p:sp>
          <p:nvSpPr>
            <p:cNvPr id="162" name="Rectangle 161"/>
            <p:cNvSpPr/>
            <p:nvPr/>
          </p:nvSpPr>
          <p:spPr>
            <a:xfrm>
              <a:off x="6537444" y="15240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3" name="Isosceles Triangle 162"/>
            <p:cNvSpPr/>
            <p:nvPr/>
          </p:nvSpPr>
          <p:spPr>
            <a:xfrm>
              <a:off x="5219282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4" name="Isosceles Triangle 163"/>
            <p:cNvSpPr/>
            <p:nvPr/>
          </p:nvSpPr>
          <p:spPr>
            <a:xfrm>
              <a:off x="6797031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5" name="Isosceles Triangle 164"/>
            <p:cNvSpPr/>
            <p:nvPr/>
          </p:nvSpPr>
          <p:spPr>
            <a:xfrm>
              <a:off x="8020799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4788885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5372112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3</a:t>
              </a:r>
              <a:endParaRPr lang="en-US" sz="3200" b="1" dirty="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5935113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6648696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238667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6</a:t>
              </a:r>
              <a:endParaRPr lang="en-US" sz="3200" b="1" dirty="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909547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8465805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 flipH="1">
              <a:off x="5576073" y="2202039"/>
              <a:ext cx="878936" cy="32609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6863312" y="2295777"/>
              <a:ext cx="161520" cy="29371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>
              <a:off x="7059267" y="2184640"/>
              <a:ext cx="1198322" cy="40485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 flipH="1">
              <a:off x="5048472" y="3559963"/>
              <a:ext cx="323640" cy="70616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5481518" y="3555702"/>
              <a:ext cx="94556" cy="59296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>
              <a:off x="5647111" y="3620182"/>
              <a:ext cx="382538" cy="52848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 flipH="1">
              <a:off x="6847038" y="3535251"/>
              <a:ext cx="133486" cy="61341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7153903" y="3587942"/>
              <a:ext cx="288725" cy="5607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 flipH="1">
              <a:off x="8121776" y="3504147"/>
              <a:ext cx="135814" cy="76197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8384012" y="3511816"/>
              <a:ext cx="261594" cy="63685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Isosceles Triangle 182"/>
            <p:cNvSpPr/>
            <p:nvPr/>
          </p:nvSpPr>
          <p:spPr>
            <a:xfrm>
              <a:off x="4572000" y="5423505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sp>
          <p:nvSpPr>
            <p:cNvPr id="184" name="Isosceles Triangle 183"/>
            <p:cNvSpPr/>
            <p:nvPr/>
          </p:nvSpPr>
          <p:spPr>
            <a:xfrm>
              <a:off x="5122639" y="5423505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5</a:t>
              </a:r>
              <a:endParaRPr lang="en-US" sz="3200" b="1" dirty="0"/>
            </a:p>
          </p:txBody>
        </p:sp>
        <p:sp>
          <p:nvSpPr>
            <p:cNvPr id="185" name="Isosceles Triangle 184"/>
            <p:cNvSpPr/>
            <p:nvPr/>
          </p:nvSpPr>
          <p:spPr>
            <a:xfrm>
              <a:off x="5753386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4</a:t>
              </a:r>
              <a:endParaRPr lang="en-US" sz="3200" b="1" dirty="0"/>
            </a:p>
          </p:txBody>
        </p:sp>
        <p:sp>
          <p:nvSpPr>
            <p:cNvPr id="186" name="Isosceles Triangle 185"/>
            <p:cNvSpPr/>
            <p:nvPr/>
          </p:nvSpPr>
          <p:spPr>
            <a:xfrm>
              <a:off x="6323449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9</a:t>
              </a:r>
              <a:endParaRPr lang="en-US" sz="3200" b="1" dirty="0"/>
            </a:p>
          </p:txBody>
        </p:sp>
        <p:sp>
          <p:nvSpPr>
            <p:cNvPr id="187" name="Isosceles Triangle 186"/>
            <p:cNvSpPr/>
            <p:nvPr/>
          </p:nvSpPr>
          <p:spPr>
            <a:xfrm>
              <a:off x="6865901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</a:t>
              </a:r>
              <a:endParaRPr lang="en-US" sz="3200" b="1" dirty="0"/>
            </a:p>
          </p:txBody>
        </p:sp>
        <p:sp>
          <p:nvSpPr>
            <p:cNvPr id="188" name="Isosceles Triangle 187"/>
            <p:cNvSpPr/>
            <p:nvPr/>
          </p:nvSpPr>
          <p:spPr>
            <a:xfrm>
              <a:off x="7859540" y="5395382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</a:t>
              </a:r>
              <a:endParaRPr lang="en-US" sz="3200" b="1" dirty="0"/>
            </a:p>
          </p:txBody>
        </p:sp>
        <p:sp>
          <p:nvSpPr>
            <p:cNvPr id="189" name="Isosceles Triangle 188"/>
            <p:cNvSpPr/>
            <p:nvPr/>
          </p:nvSpPr>
          <p:spPr>
            <a:xfrm>
              <a:off x="8410179" y="5395382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cxnSp>
          <p:nvCxnSpPr>
            <p:cNvPr id="190" name="Straight Arrow Connector 189"/>
            <p:cNvCxnSpPr/>
            <p:nvPr/>
          </p:nvCxnSpPr>
          <p:spPr>
            <a:xfrm flipH="1">
              <a:off x="4831026" y="5067300"/>
              <a:ext cx="161819" cy="3184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5067014" y="5067300"/>
              <a:ext cx="305098" cy="35620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6017788" y="5067300"/>
              <a:ext cx="74650" cy="29648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 flipH="1">
              <a:off x="6592187" y="5089172"/>
              <a:ext cx="204845" cy="29648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6903506" y="5107068"/>
              <a:ext cx="224631" cy="25671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endCxn id="189" idx="0"/>
            </p:cNvCxnSpPr>
            <p:nvPr/>
          </p:nvCxnSpPr>
          <p:spPr>
            <a:xfrm>
              <a:off x="8669766" y="5087184"/>
              <a:ext cx="2649" cy="3081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8121776" y="5059845"/>
              <a:ext cx="2649" cy="3081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8" name="Straight Connector 197"/>
          <p:cNvCxnSpPr/>
          <p:nvPr/>
        </p:nvCxnSpPr>
        <p:spPr>
          <a:xfrm>
            <a:off x="4495800" y="1295400"/>
            <a:ext cx="0" cy="5181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147247" y="6256485"/>
            <a:ext cx="4307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Markov Decision Process</a:t>
            </a:r>
            <a:endParaRPr lang="en-US" sz="3200" dirty="0"/>
          </a:p>
        </p:txBody>
      </p:sp>
      <p:sp>
        <p:nvSpPr>
          <p:cNvPr id="201" name="TextBox 200"/>
          <p:cNvSpPr txBox="1"/>
          <p:nvPr/>
        </p:nvSpPr>
        <p:spPr>
          <a:xfrm>
            <a:off x="5841091" y="6250716"/>
            <a:ext cx="2045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Adversarial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804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MDP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vs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Adversarial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4724947" y="1416129"/>
            <a:ext cx="4100415" cy="4724400"/>
            <a:chOff x="0" y="1295400"/>
            <a:chExt cx="8964386" cy="5486400"/>
          </a:xfrm>
        </p:grpSpPr>
        <p:sp>
          <p:nvSpPr>
            <p:cNvPr id="126" name="Rectangle 125"/>
            <p:cNvSpPr/>
            <p:nvPr/>
          </p:nvSpPr>
          <p:spPr>
            <a:xfrm>
              <a:off x="4038600" y="12954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7" name="Isosceles Triangle 126"/>
            <p:cNvSpPr/>
            <p:nvPr/>
          </p:nvSpPr>
          <p:spPr>
            <a:xfrm>
              <a:off x="1330036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8" name="Isosceles Triangle 127"/>
            <p:cNvSpPr/>
            <p:nvPr/>
          </p:nvSpPr>
          <p:spPr>
            <a:xfrm>
              <a:off x="4572000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9" name="Isosceles Triangle 128"/>
            <p:cNvSpPr/>
            <p:nvPr/>
          </p:nvSpPr>
          <p:spPr>
            <a:xfrm>
              <a:off x="7086600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5655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644072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3</a:t>
              </a:r>
              <a:endParaRPr lang="en-US" sz="3200" b="1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800927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2672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479473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6</a:t>
              </a:r>
              <a:endParaRPr lang="en-US" sz="3200" b="1" dirty="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8580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80010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cxnSp>
          <p:nvCxnSpPr>
            <p:cNvPr id="137" name="Straight Arrow Connector 136"/>
            <p:cNvCxnSpPr/>
            <p:nvPr/>
          </p:nvCxnSpPr>
          <p:spPr>
            <a:xfrm flipH="1">
              <a:off x="2063172" y="2082800"/>
              <a:ext cx="1806039" cy="3786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708194" y="2191657"/>
              <a:ext cx="331892" cy="34108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5110843" y="2062595"/>
              <a:ext cx="2462316" cy="47014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H="1">
              <a:off x="979055" y="3659744"/>
              <a:ext cx="665017" cy="82005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1868879" y="3654796"/>
              <a:ext cx="194293" cy="68860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>
              <a:off x="2209141" y="3729676"/>
              <a:ext cx="786041" cy="61372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>
              <a:off x="4674754" y="3631046"/>
              <a:ext cx="274287" cy="71235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5305301" y="3692236"/>
              <a:ext cx="593272" cy="65116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H="1">
              <a:off x="7294088" y="3594925"/>
              <a:ext cx="279071" cy="88487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7832931" y="3603831"/>
              <a:ext cx="537523" cy="73956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Isosceles Triangle 146"/>
            <p:cNvSpPr/>
            <p:nvPr/>
          </p:nvSpPr>
          <p:spPr>
            <a:xfrm>
              <a:off x="0" y="5823857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sp>
          <p:nvSpPr>
            <p:cNvPr id="148" name="Isosceles Triangle 147"/>
            <p:cNvSpPr/>
            <p:nvPr/>
          </p:nvSpPr>
          <p:spPr>
            <a:xfrm>
              <a:off x="1131455" y="5823857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5</a:t>
              </a:r>
              <a:endParaRPr lang="en-US" sz="3200" b="1" dirty="0"/>
            </a:p>
          </p:txBody>
        </p:sp>
        <p:sp>
          <p:nvSpPr>
            <p:cNvPr id="149" name="Isosceles Triangle 148"/>
            <p:cNvSpPr/>
            <p:nvPr/>
          </p:nvSpPr>
          <p:spPr>
            <a:xfrm>
              <a:off x="2427514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4</a:t>
              </a:r>
              <a:endParaRPr lang="en-US" sz="3200" b="1" dirty="0"/>
            </a:p>
          </p:txBody>
        </p:sp>
        <p:sp>
          <p:nvSpPr>
            <p:cNvPr id="150" name="Isosceles Triangle 149"/>
            <p:cNvSpPr/>
            <p:nvPr/>
          </p:nvSpPr>
          <p:spPr>
            <a:xfrm>
              <a:off x="3598882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9</a:t>
              </a:r>
              <a:endParaRPr lang="en-US" sz="3200" b="1" dirty="0"/>
            </a:p>
          </p:txBody>
        </p:sp>
        <p:sp>
          <p:nvSpPr>
            <p:cNvPr id="151" name="Isosceles Triangle 150"/>
            <p:cNvSpPr/>
            <p:nvPr/>
          </p:nvSpPr>
          <p:spPr>
            <a:xfrm>
              <a:off x="4713514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</a:t>
              </a:r>
              <a:endParaRPr lang="en-US" sz="3200" b="1" dirty="0"/>
            </a:p>
          </p:txBody>
        </p:sp>
        <p:sp>
          <p:nvSpPr>
            <p:cNvPr id="152" name="Isosceles Triangle 151"/>
            <p:cNvSpPr/>
            <p:nvPr/>
          </p:nvSpPr>
          <p:spPr>
            <a:xfrm>
              <a:off x="6755245" y="5791199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</a:t>
              </a:r>
              <a:endParaRPr lang="en-US" sz="3200" b="1" dirty="0"/>
            </a:p>
          </p:txBody>
        </p:sp>
        <p:sp>
          <p:nvSpPr>
            <p:cNvPr id="153" name="Isosceles Triangle 152"/>
            <p:cNvSpPr/>
            <p:nvPr/>
          </p:nvSpPr>
          <p:spPr>
            <a:xfrm>
              <a:off x="7886700" y="5791199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 flipH="1">
              <a:off x="532247" y="5410200"/>
              <a:ext cx="332507" cy="36978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1017155" y="5410200"/>
              <a:ext cx="626917" cy="41365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>
              <a:off x="2970809" y="5410200"/>
              <a:ext cx="153391" cy="3443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H="1">
              <a:off x="4151085" y="5435600"/>
              <a:ext cx="420915" cy="3443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4790785" y="5456382"/>
              <a:ext cx="461572" cy="29812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3" idx="0"/>
            </p:cNvCxnSpPr>
            <p:nvPr/>
          </p:nvCxnSpPr>
          <p:spPr>
            <a:xfrm>
              <a:off x="8420100" y="5433291"/>
              <a:ext cx="5443" cy="3579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>
              <a:off x="7294088" y="5401542"/>
              <a:ext cx="5443" cy="3579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81000" y="1450145"/>
            <a:ext cx="3942809" cy="4724400"/>
            <a:chOff x="4572000" y="1524000"/>
            <a:chExt cx="4362651" cy="4724400"/>
          </a:xfrm>
        </p:grpSpPr>
        <p:sp>
          <p:nvSpPr>
            <p:cNvPr id="162" name="Rectangle 161"/>
            <p:cNvSpPr/>
            <p:nvPr/>
          </p:nvSpPr>
          <p:spPr>
            <a:xfrm>
              <a:off x="6537444" y="15240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3" name="Isosceles Triangle 162"/>
            <p:cNvSpPr/>
            <p:nvPr/>
          </p:nvSpPr>
          <p:spPr>
            <a:xfrm>
              <a:off x="5219282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4" name="Isosceles Triangle 163"/>
            <p:cNvSpPr/>
            <p:nvPr/>
          </p:nvSpPr>
          <p:spPr>
            <a:xfrm>
              <a:off x="6797031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5" name="Isosceles Triangle 164"/>
            <p:cNvSpPr/>
            <p:nvPr/>
          </p:nvSpPr>
          <p:spPr>
            <a:xfrm>
              <a:off x="8020799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4788885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5372112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3</a:t>
              </a:r>
              <a:endParaRPr lang="en-US" sz="3200" b="1" dirty="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5935113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6648696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238667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6</a:t>
              </a:r>
              <a:endParaRPr lang="en-US" sz="3200" b="1" dirty="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909547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8465805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 flipH="1">
              <a:off x="5576073" y="2202039"/>
              <a:ext cx="878936" cy="32609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6863312" y="2295777"/>
              <a:ext cx="161520" cy="29371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>
              <a:off x="7059267" y="2184640"/>
              <a:ext cx="1198322" cy="40485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 flipH="1">
              <a:off x="5048472" y="3559963"/>
              <a:ext cx="323640" cy="70616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5481518" y="3555702"/>
              <a:ext cx="94556" cy="59296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>
              <a:off x="5647111" y="3620182"/>
              <a:ext cx="382538" cy="52848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 flipH="1">
              <a:off x="6847038" y="3535251"/>
              <a:ext cx="133486" cy="61341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7153903" y="3587942"/>
              <a:ext cx="288725" cy="5607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 flipH="1">
              <a:off x="8121776" y="3504147"/>
              <a:ext cx="135814" cy="76197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8384012" y="3511816"/>
              <a:ext cx="261594" cy="63685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Isosceles Triangle 182"/>
            <p:cNvSpPr/>
            <p:nvPr/>
          </p:nvSpPr>
          <p:spPr>
            <a:xfrm>
              <a:off x="4572000" y="5423505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sp>
          <p:nvSpPr>
            <p:cNvPr id="184" name="Isosceles Triangle 183"/>
            <p:cNvSpPr/>
            <p:nvPr/>
          </p:nvSpPr>
          <p:spPr>
            <a:xfrm>
              <a:off x="5122639" y="5423505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5</a:t>
              </a:r>
              <a:endParaRPr lang="en-US" sz="3200" b="1" dirty="0"/>
            </a:p>
          </p:txBody>
        </p:sp>
        <p:sp>
          <p:nvSpPr>
            <p:cNvPr id="185" name="Isosceles Triangle 184"/>
            <p:cNvSpPr/>
            <p:nvPr/>
          </p:nvSpPr>
          <p:spPr>
            <a:xfrm>
              <a:off x="5753386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4</a:t>
              </a:r>
              <a:endParaRPr lang="en-US" sz="3200" b="1" dirty="0"/>
            </a:p>
          </p:txBody>
        </p:sp>
        <p:sp>
          <p:nvSpPr>
            <p:cNvPr id="186" name="Isosceles Triangle 185"/>
            <p:cNvSpPr/>
            <p:nvPr/>
          </p:nvSpPr>
          <p:spPr>
            <a:xfrm>
              <a:off x="6323449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9</a:t>
              </a:r>
              <a:endParaRPr lang="en-US" sz="3200" b="1" dirty="0"/>
            </a:p>
          </p:txBody>
        </p:sp>
        <p:sp>
          <p:nvSpPr>
            <p:cNvPr id="187" name="Isosceles Triangle 186"/>
            <p:cNvSpPr/>
            <p:nvPr/>
          </p:nvSpPr>
          <p:spPr>
            <a:xfrm>
              <a:off x="6865901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</a:t>
              </a:r>
              <a:endParaRPr lang="en-US" sz="3200" b="1" dirty="0"/>
            </a:p>
          </p:txBody>
        </p:sp>
        <p:sp>
          <p:nvSpPr>
            <p:cNvPr id="188" name="Isosceles Triangle 187"/>
            <p:cNvSpPr/>
            <p:nvPr/>
          </p:nvSpPr>
          <p:spPr>
            <a:xfrm>
              <a:off x="7859540" y="5395382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</a:t>
              </a:r>
              <a:endParaRPr lang="en-US" sz="3200" b="1" dirty="0"/>
            </a:p>
          </p:txBody>
        </p:sp>
        <p:sp>
          <p:nvSpPr>
            <p:cNvPr id="189" name="Isosceles Triangle 188"/>
            <p:cNvSpPr/>
            <p:nvPr/>
          </p:nvSpPr>
          <p:spPr>
            <a:xfrm>
              <a:off x="8410179" y="5395382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cxnSp>
          <p:nvCxnSpPr>
            <p:cNvPr id="190" name="Straight Arrow Connector 189"/>
            <p:cNvCxnSpPr/>
            <p:nvPr/>
          </p:nvCxnSpPr>
          <p:spPr>
            <a:xfrm flipH="1">
              <a:off x="4831026" y="5067300"/>
              <a:ext cx="161819" cy="3184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5067014" y="5067300"/>
              <a:ext cx="305098" cy="35620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6017788" y="5067300"/>
              <a:ext cx="74650" cy="29648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 flipH="1">
              <a:off x="6592187" y="5089172"/>
              <a:ext cx="204845" cy="29648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6903506" y="5107068"/>
              <a:ext cx="224631" cy="25671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endCxn id="189" idx="0"/>
            </p:cNvCxnSpPr>
            <p:nvPr/>
          </p:nvCxnSpPr>
          <p:spPr>
            <a:xfrm>
              <a:off x="8669766" y="5087184"/>
              <a:ext cx="2649" cy="3081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8121776" y="5059845"/>
              <a:ext cx="2649" cy="3081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8" name="Straight Connector 197"/>
          <p:cNvCxnSpPr/>
          <p:nvPr/>
        </p:nvCxnSpPr>
        <p:spPr>
          <a:xfrm>
            <a:off x="4495800" y="1295400"/>
            <a:ext cx="0" cy="5181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147247" y="6256485"/>
            <a:ext cx="4307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Markov Decision Process</a:t>
            </a:r>
            <a:endParaRPr lang="en-US" sz="3200" dirty="0"/>
          </a:p>
        </p:txBody>
      </p:sp>
      <p:sp>
        <p:nvSpPr>
          <p:cNvPr id="201" name="TextBox 200"/>
          <p:cNvSpPr txBox="1"/>
          <p:nvPr/>
        </p:nvSpPr>
        <p:spPr>
          <a:xfrm>
            <a:off x="5841091" y="6250716"/>
            <a:ext cx="2045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Adversarial</a:t>
            </a:r>
            <a:endParaRPr lang="en-US" sz="3200" dirty="0"/>
          </a:p>
        </p:txBody>
      </p:sp>
      <p:sp>
        <p:nvSpPr>
          <p:cNvPr id="200" name="TextBox 199"/>
          <p:cNvSpPr txBox="1"/>
          <p:nvPr/>
        </p:nvSpPr>
        <p:spPr>
          <a:xfrm>
            <a:off x="178627" y="1634811"/>
            <a:ext cx="1352743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probabilities</a:t>
            </a:r>
            <a:endParaRPr lang="en-US" dirty="0"/>
          </a:p>
        </p:txBody>
      </p:sp>
      <p:sp>
        <p:nvSpPr>
          <p:cNvPr id="202" name="Freeform 201"/>
          <p:cNvSpPr/>
          <p:nvPr/>
        </p:nvSpPr>
        <p:spPr>
          <a:xfrm>
            <a:off x="350982" y="2087418"/>
            <a:ext cx="520516" cy="1616364"/>
          </a:xfrm>
          <a:custGeom>
            <a:avLst/>
            <a:gdLst>
              <a:gd name="connsiteX0" fmla="*/ 230909 w 520516"/>
              <a:gd name="connsiteY0" fmla="*/ 0 h 1616364"/>
              <a:gd name="connsiteX1" fmla="*/ 129309 w 520516"/>
              <a:gd name="connsiteY1" fmla="*/ 120073 h 1616364"/>
              <a:gd name="connsiteX2" fmla="*/ 83127 w 520516"/>
              <a:gd name="connsiteY2" fmla="*/ 203200 h 1616364"/>
              <a:gd name="connsiteX3" fmla="*/ 64654 w 520516"/>
              <a:gd name="connsiteY3" fmla="*/ 230909 h 1616364"/>
              <a:gd name="connsiteX4" fmla="*/ 46182 w 520516"/>
              <a:gd name="connsiteY4" fmla="*/ 295564 h 1616364"/>
              <a:gd name="connsiteX5" fmla="*/ 27709 w 520516"/>
              <a:gd name="connsiteY5" fmla="*/ 323273 h 1616364"/>
              <a:gd name="connsiteX6" fmla="*/ 18473 w 520516"/>
              <a:gd name="connsiteY6" fmla="*/ 360218 h 1616364"/>
              <a:gd name="connsiteX7" fmla="*/ 0 w 520516"/>
              <a:gd name="connsiteY7" fmla="*/ 415637 h 1616364"/>
              <a:gd name="connsiteX8" fmla="*/ 9236 w 520516"/>
              <a:gd name="connsiteY8" fmla="*/ 618837 h 1616364"/>
              <a:gd name="connsiteX9" fmla="*/ 18473 w 520516"/>
              <a:gd name="connsiteY9" fmla="*/ 655782 h 1616364"/>
              <a:gd name="connsiteX10" fmla="*/ 27709 w 520516"/>
              <a:gd name="connsiteY10" fmla="*/ 701964 h 1616364"/>
              <a:gd name="connsiteX11" fmla="*/ 36945 w 520516"/>
              <a:gd name="connsiteY11" fmla="*/ 729673 h 1616364"/>
              <a:gd name="connsiteX12" fmla="*/ 46182 w 520516"/>
              <a:gd name="connsiteY12" fmla="*/ 766618 h 1616364"/>
              <a:gd name="connsiteX13" fmla="*/ 73891 w 520516"/>
              <a:gd name="connsiteY13" fmla="*/ 849746 h 1616364"/>
              <a:gd name="connsiteX14" fmla="*/ 83127 w 520516"/>
              <a:gd name="connsiteY14" fmla="*/ 877455 h 1616364"/>
              <a:gd name="connsiteX15" fmla="*/ 120073 w 520516"/>
              <a:gd name="connsiteY15" fmla="*/ 932873 h 1616364"/>
              <a:gd name="connsiteX16" fmla="*/ 129309 w 520516"/>
              <a:gd name="connsiteY16" fmla="*/ 960582 h 1616364"/>
              <a:gd name="connsiteX17" fmla="*/ 166254 w 520516"/>
              <a:gd name="connsiteY17" fmla="*/ 1016000 h 1616364"/>
              <a:gd name="connsiteX18" fmla="*/ 175491 w 520516"/>
              <a:gd name="connsiteY18" fmla="*/ 1043709 h 1616364"/>
              <a:gd name="connsiteX19" fmla="*/ 212436 w 520516"/>
              <a:gd name="connsiteY19" fmla="*/ 1099127 h 1616364"/>
              <a:gd name="connsiteX20" fmla="*/ 230909 w 520516"/>
              <a:gd name="connsiteY20" fmla="*/ 1126837 h 1616364"/>
              <a:gd name="connsiteX21" fmla="*/ 249382 w 520516"/>
              <a:gd name="connsiteY21" fmla="*/ 1182255 h 1616364"/>
              <a:gd name="connsiteX22" fmla="*/ 267854 w 520516"/>
              <a:gd name="connsiteY22" fmla="*/ 1209964 h 1616364"/>
              <a:gd name="connsiteX23" fmla="*/ 277091 w 520516"/>
              <a:gd name="connsiteY23" fmla="*/ 1237673 h 1616364"/>
              <a:gd name="connsiteX24" fmla="*/ 314036 w 520516"/>
              <a:gd name="connsiteY24" fmla="*/ 1293091 h 1616364"/>
              <a:gd name="connsiteX25" fmla="*/ 332509 w 520516"/>
              <a:gd name="connsiteY25" fmla="*/ 1320800 h 1616364"/>
              <a:gd name="connsiteX26" fmla="*/ 378691 w 520516"/>
              <a:gd name="connsiteY26" fmla="*/ 1403927 h 1616364"/>
              <a:gd name="connsiteX27" fmla="*/ 434109 w 520516"/>
              <a:gd name="connsiteY27" fmla="*/ 1487055 h 1616364"/>
              <a:gd name="connsiteX28" fmla="*/ 452582 w 520516"/>
              <a:gd name="connsiteY28" fmla="*/ 1514764 h 1616364"/>
              <a:gd name="connsiteX29" fmla="*/ 471054 w 520516"/>
              <a:gd name="connsiteY29" fmla="*/ 1542473 h 1616364"/>
              <a:gd name="connsiteX30" fmla="*/ 498763 w 520516"/>
              <a:gd name="connsiteY30" fmla="*/ 1551709 h 1616364"/>
              <a:gd name="connsiteX31" fmla="*/ 517236 w 520516"/>
              <a:gd name="connsiteY31" fmla="*/ 1579418 h 1616364"/>
              <a:gd name="connsiteX32" fmla="*/ 508000 w 520516"/>
              <a:gd name="connsiteY32" fmla="*/ 1551709 h 1616364"/>
              <a:gd name="connsiteX33" fmla="*/ 489527 w 520516"/>
              <a:gd name="connsiteY33" fmla="*/ 1524000 h 1616364"/>
              <a:gd name="connsiteX34" fmla="*/ 471054 w 520516"/>
              <a:gd name="connsiteY34" fmla="*/ 1468582 h 1616364"/>
              <a:gd name="connsiteX35" fmla="*/ 452582 w 520516"/>
              <a:gd name="connsiteY35" fmla="*/ 1440873 h 1616364"/>
              <a:gd name="connsiteX36" fmla="*/ 443345 w 520516"/>
              <a:gd name="connsiteY36" fmla="*/ 1413164 h 1616364"/>
              <a:gd name="connsiteX37" fmla="*/ 480291 w 520516"/>
              <a:gd name="connsiteY37" fmla="*/ 1468582 h 1616364"/>
              <a:gd name="connsiteX38" fmla="*/ 489527 w 520516"/>
              <a:gd name="connsiteY38" fmla="*/ 1616364 h 1616364"/>
              <a:gd name="connsiteX39" fmla="*/ 461818 w 520516"/>
              <a:gd name="connsiteY39" fmla="*/ 1607127 h 1616364"/>
              <a:gd name="connsiteX40" fmla="*/ 378691 w 520516"/>
              <a:gd name="connsiteY40" fmla="*/ 1588655 h 1616364"/>
              <a:gd name="connsiteX41" fmla="*/ 323273 w 520516"/>
              <a:gd name="connsiteY41" fmla="*/ 1570182 h 1616364"/>
              <a:gd name="connsiteX42" fmla="*/ 295563 w 520516"/>
              <a:gd name="connsiteY42" fmla="*/ 1560946 h 1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20516" h="1616364">
                <a:moveTo>
                  <a:pt x="230909" y="0"/>
                </a:moveTo>
                <a:cubicBezTo>
                  <a:pt x="155561" y="96875"/>
                  <a:pt x="191076" y="58305"/>
                  <a:pt x="129309" y="120073"/>
                </a:cubicBezTo>
                <a:cubicBezTo>
                  <a:pt x="113052" y="168844"/>
                  <a:pt x="125474" y="139681"/>
                  <a:pt x="83127" y="203200"/>
                </a:cubicBezTo>
                <a:lnTo>
                  <a:pt x="64654" y="230909"/>
                </a:lnTo>
                <a:cubicBezTo>
                  <a:pt x="61695" y="242746"/>
                  <a:pt x="52807" y="282314"/>
                  <a:pt x="46182" y="295564"/>
                </a:cubicBezTo>
                <a:cubicBezTo>
                  <a:pt x="41218" y="305493"/>
                  <a:pt x="33867" y="314037"/>
                  <a:pt x="27709" y="323273"/>
                </a:cubicBezTo>
                <a:cubicBezTo>
                  <a:pt x="24630" y="335588"/>
                  <a:pt x="22121" y="348059"/>
                  <a:pt x="18473" y="360218"/>
                </a:cubicBezTo>
                <a:cubicBezTo>
                  <a:pt x="12878" y="378869"/>
                  <a:pt x="0" y="415637"/>
                  <a:pt x="0" y="415637"/>
                </a:cubicBezTo>
                <a:cubicBezTo>
                  <a:pt x="3079" y="483370"/>
                  <a:pt x="4036" y="551233"/>
                  <a:pt x="9236" y="618837"/>
                </a:cubicBezTo>
                <a:cubicBezTo>
                  <a:pt x="10210" y="631494"/>
                  <a:pt x="15719" y="643390"/>
                  <a:pt x="18473" y="655782"/>
                </a:cubicBezTo>
                <a:cubicBezTo>
                  <a:pt x="21879" y="671107"/>
                  <a:pt x="23902" y="686734"/>
                  <a:pt x="27709" y="701964"/>
                </a:cubicBezTo>
                <a:cubicBezTo>
                  <a:pt x="30070" y="711409"/>
                  <a:pt x="34270" y="720312"/>
                  <a:pt x="36945" y="729673"/>
                </a:cubicBezTo>
                <a:cubicBezTo>
                  <a:pt x="40432" y="741879"/>
                  <a:pt x="42534" y="754459"/>
                  <a:pt x="46182" y="766618"/>
                </a:cubicBezTo>
                <a:cubicBezTo>
                  <a:pt x="46211" y="766715"/>
                  <a:pt x="69257" y="835843"/>
                  <a:pt x="73891" y="849746"/>
                </a:cubicBezTo>
                <a:cubicBezTo>
                  <a:pt x="76970" y="858982"/>
                  <a:pt x="77726" y="869354"/>
                  <a:pt x="83127" y="877455"/>
                </a:cubicBezTo>
                <a:lnTo>
                  <a:pt x="120073" y="932873"/>
                </a:lnTo>
                <a:cubicBezTo>
                  <a:pt x="123152" y="942109"/>
                  <a:pt x="124581" y="952071"/>
                  <a:pt x="129309" y="960582"/>
                </a:cubicBezTo>
                <a:cubicBezTo>
                  <a:pt x="140091" y="979990"/>
                  <a:pt x="159233" y="994938"/>
                  <a:pt x="166254" y="1016000"/>
                </a:cubicBezTo>
                <a:cubicBezTo>
                  <a:pt x="169333" y="1025236"/>
                  <a:pt x="170763" y="1035198"/>
                  <a:pt x="175491" y="1043709"/>
                </a:cubicBezTo>
                <a:cubicBezTo>
                  <a:pt x="186273" y="1063116"/>
                  <a:pt x="200121" y="1080654"/>
                  <a:pt x="212436" y="1099127"/>
                </a:cubicBezTo>
                <a:lnTo>
                  <a:pt x="230909" y="1126837"/>
                </a:lnTo>
                <a:cubicBezTo>
                  <a:pt x="237067" y="1145310"/>
                  <a:pt x="238581" y="1166053"/>
                  <a:pt x="249382" y="1182255"/>
                </a:cubicBezTo>
                <a:cubicBezTo>
                  <a:pt x="255539" y="1191491"/>
                  <a:pt x="262890" y="1200035"/>
                  <a:pt x="267854" y="1209964"/>
                </a:cubicBezTo>
                <a:cubicBezTo>
                  <a:pt x="272208" y="1218672"/>
                  <a:pt x="272363" y="1229162"/>
                  <a:pt x="277091" y="1237673"/>
                </a:cubicBezTo>
                <a:cubicBezTo>
                  <a:pt x="287873" y="1257080"/>
                  <a:pt x="301721" y="1274618"/>
                  <a:pt x="314036" y="1293091"/>
                </a:cubicBezTo>
                <a:lnTo>
                  <a:pt x="332509" y="1320800"/>
                </a:lnTo>
                <a:cubicBezTo>
                  <a:pt x="348766" y="1369573"/>
                  <a:pt x="336343" y="1340404"/>
                  <a:pt x="378691" y="1403927"/>
                </a:cubicBezTo>
                <a:lnTo>
                  <a:pt x="434109" y="1487055"/>
                </a:lnTo>
                <a:lnTo>
                  <a:pt x="452582" y="1514764"/>
                </a:lnTo>
                <a:cubicBezTo>
                  <a:pt x="458739" y="1524000"/>
                  <a:pt x="460523" y="1538963"/>
                  <a:pt x="471054" y="1542473"/>
                </a:cubicBezTo>
                <a:lnTo>
                  <a:pt x="498763" y="1551709"/>
                </a:lnTo>
                <a:cubicBezTo>
                  <a:pt x="504921" y="1560945"/>
                  <a:pt x="506135" y="1579418"/>
                  <a:pt x="517236" y="1579418"/>
                </a:cubicBezTo>
                <a:cubicBezTo>
                  <a:pt x="526972" y="1579418"/>
                  <a:pt x="512354" y="1560417"/>
                  <a:pt x="508000" y="1551709"/>
                </a:cubicBezTo>
                <a:cubicBezTo>
                  <a:pt x="503036" y="1541780"/>
                  <a:pt x="495685" y="1533236"/>
                  <a:pt x="489527" y="1524000"/>
                </a:cubicBezTo>
                <a:cubicBezTo>
                  <a:pt x="483369" y="1505527"/>
                  <a:pt x="481855" y="1484784"/>
                  <a:pt x="471054" y="1468582"/>
                </a:cubicBezTo>
                <a:cubicBezTo>
                  <a:pt x="464897" y="1459346"/>
                  <a:pt x="457546" y="1450802"/>
                  <a:pt x="452582" y="1440873"/>
                </a:cubicBezTo>
                <a:cubicBezTo>
                  <a:pt x="448228" y="1432165"/>
                  <a:pt x="436461" y="1406280"/>
                  <a:pt x="443345" y="1413164"/>
                </a:cubicBezTo>
                <a:cubicBezTo>
                  <a:pt x="459044" y="1428863"/>
                  <a:pt x="480291" y="1468582"/>
                  <a:pt x="480291" y="1468582"/>
                </a:cubicBezTo>
                <a:cubicBezTo>
                  <a:pt x="508547" y="1553354"/>
                  <a:pt x="500700" y="1504625"/>
                  <a:pt x="489527" y="1616364"/>
                </a:cubicBezTo>
                <a:cubicBezTo>
                  <a:pt x="480291" y="1613285"/>
                  <a:pt x="471263" y="1609488"/>
                  <a:pt x="461818" y="1607127"/>
                </a:cubicBezTo>
                <a:cubicBezTo>
                  <a:pt x="409081" y="1593943"/>
                  <a:pt x="426102" y="1602878"/>
                  <a:pt x="378691" y="1588655"/>
                </a:cubicBezTo>
                <a:cubicBezTo>
                  <a:pt x="360040" y="1583060"/>
                  <a:pt x="341746" y="1576340"/>
                  <a:pt x="323273" y="1570182"/>
                </a:cubicBezTo>
                <a:lnTo>
                  <a:pt x="295563" y="1560946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2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MDP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vs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Adversarial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4724947" y="1416129"/>
            <a:ext cx="4100415" cy="4724400"/>
            <a:chOff x="0" y="1295400"/>
            <a:chExt cx="8964386" cy="5486400"/>
          </a:xfrm>
        </p:grpSpPr>
        <p:sp>
          <p:nvSpPr>
            <p:cNvPr id="126" name="Rectangle 125"/>
            <p:cNvSpPr/>
            <p:nvPr/>
          </p:nvSpPr>
          <p:spPr>
            <a:xfrm>
              <a:off x="4038600" y="12954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7" name="Isosceles Triangle 126"/>
            <p:cNvSpPr/>
            <p:nvPr/>
          </p:nvSpPr>
          <p:spPr>
            <a:xfrm>
              <a:off x="1330036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8" name="Isosceles Triangle 127"/>
            <p:cNvSpPr/>
            <p:nvPr/>
          </p:nvSpPr>
          <p:spPr>
            <a:xfrm>
              <a:off x="4572000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9" name="Isosceles Triangle 128"/>
            <p:cNvSpPr/>
            <p:nvPr/>
          </p:nvSpPr>
          <p:spPr>
            <a:xfrm>
              <a:off x="7086600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5655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644072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3</a:t>
              </a:r>
              <a:endParaRPr lang="en-US" sz="3200" b="1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800927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2672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479473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6</a:t>
              </a:r>
              <a:endParaRPr lang="en-US" sz="3200" b="1" dirty="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8580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80010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cxnSp>
          <p:nvCxnSpPr>
            <p:cNvPr id="137" name="Straight Arrow Connector 136"/>
            <p:cNvCxnSpPr/>
            <p:nvPr/>
          </p:nvCxnSpPr>
          <p:spPr>
            <a:xfrm flipH="1">
              <a:off x="2063172" y="2082800"/>
              <a:ext cx="1806039" cy="3786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708194" y="2191657"/>
              <a:ext cx="331892" cy="34108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5110843" y="2062595"/>
              <a:ext cx="2462316" cy="47014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H="1">
              <a:off x="979055" y="3659744"/>
              <a:ext cx="665017" cy="82005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1868879" y="3654796"/>
              <a:ext cx="194293" cy="68860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>
              <a:off x="2209141" y="3729676"/>
              <a:ext cx="786041" cy="61372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>
              <a:off x="4674754" y="3631046"/>
              <a:ext cx="274287" cy="71235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5305301" y="3692236"/>
              <a:ext cx="593272" cy="65116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H="1">
              <a:off x="7294088" y="3594925"/>
              <a:ext cx="279071" cy="88487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7832931" y="3603831"/>
              <a:ext cx="537523" cy="73956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Isosceles Triangle 146"/>
            <p:cNvSpPr/>
            <p:nvPr/>
          </p:nvSpPr>
          <p:spPr>
            <a:xfrm>
              <a:off x="0" y="5823857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sp>
          <p:nvSpPr>
            <p:cNvPr id="148" name="Isosceles Triangle 147"/>
            <p:cNvSpPr/>
            <p:nvPr/>
          </p:nvSpPr>
          <p:spPr>
            <a:xfrm>
              <a:off x="1131455" y="5823857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5</a:t>
              </a:r>
              <a:endParaRPr lang="en-US" sz="3200" b="1" dirty="0"/>
            </a:p>
          </p:txBody>
        </p:sp>
        <p:sp>
          <p:nvSpPr>
            <p:cNvPr id="149" name="Isosceles Triangle 148"/>
            <p:cNvSpPr/>
            <p:nvPr/>
          </p:nvSpPr>
          <p:spPr>
            <a:xfrm>
              <a:off x="2427514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4</a:t>
              </a:r>
              <a:endParaRPr lang="en-US" sz="3200" b="1" dirty="0"/>
            </a:p>
          </p:txBody>
        </p:sp>
        <p:sp>
          <p:nvSpPr>
            <p:cNvPr id="150" name="Isosceles Triangle 149"/>
            <p:cNvSpPr/>
            <p:nvPr/>
          </p:nvSpPr>
          <p:spPr>
            <a:xfrm>
              <a:off x="3598882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9</a:t>
              </a:r>
              <a:endParaRPr lang="en-US" sz="3200" b="1" dirty="0"/>
            </a:p>
          </p:txBody>
        </p:sp>
        <p:sp>
          <p:nvSpPr>
            <p:cNvPr id="151" name="Isosceles Triangle 150"/>
            <p:cNvSpPr/>
            <p:nvPr/>
          </p:nvSpPr>
          <p:spPr>
            <a:xfrm>
              <a:off x="4713514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</a:t>
              </a:r>
              <a:endParaRPr lang="en-US" sz="3200" b="1" dirty="0"/>
            </a:p>
          </p:txBody>
        </p:sp>
        <p:sp>
          <p:nvSpPr>
            <p:cNvPr id="152" name="Isosceles Triangle 151"/>
            <p:cNvSpPr/>
            <p:nvPr/>
          </p:nvSpPr>
          <p:spPr>
            <a:xfrm>
              <a:off x="6755245" y="5791199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</a:t>
              </a:r>
              <a:endParaRPr lang="en-US" sz="3200" b="1" dirty="0"/>
            </a:p>
          </p:txBody>
        </p:sp>
        <p:sp>
          <p:nvSpPr>
            <p:cNvPr id="153" name="Isosceles Triangle 152"/>
            <p:cNvSpPr/>
            <p:nvPr/>
          </p:nvSpPr>
          <p:spPr>
            <a:xfrm>
              <a:off x="7886700" y="5791199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 flipH="1">
              <a:off x="532247" y="5410200"/>
              <a:ext cx="332507" cy="36978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1017155" y="5410200"/>
              <a:ext cx="626917" cy="41365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>
              <a:off x="2970809" y="5410200"/>
              <a:ext cx="153391" cy="3443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H="1">
              <a:off x="4151085" y="5435600"/>
              <a:ext cx="420915" cy="3443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4790785" y="5456382"/>
              <a:ext cx="461572" cy="29812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3" idx="0"/>
            </p:cNvCxnSpPr>
            <p:nvPr/>
          </p:nvCxnSpPr>
          <p:spPr>
            <a:xfrm>
              <a:off x="8420100" y="5433291"/>
              <a:ext cx="5443" cy="3579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>
              <a:off x="7294088" y="5401542"/>
              <a:ext cx="5443" cy="3579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81000" y="1450145"/>
            <a:ext cx="3942809" cy="4724400"/>
            <a:chOff x="4572000" y="1524000"/>
            <a:chExt cx="4362651" cy="4724400"/>
          </a:xfrm>
        </p:grpSpPr>
        <p:sp>
          <p:nvSpPr>
            <p:cNvPr id="162" name="Rectangle 161"/>
            <p:cNvSpPr/>
            <p:nvPr/>
          </p:nvSpPr>
          <p:spPr>
            <a:xfrm>
              <a:off x="6537444" y="15240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3" name="Isosceles Triangle 162"/>
            <p:cNvSpPr/>
            <p:nvPr/>
          </p:nvSpPr>
          <p:spPr>
            <a:xfrm>
              <a:off x="5219282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4" name="Isosceles Triangle 163"/>
            <p:cNvSpPr/>
            <p:nvPr/>
          </p:nvSpPr>
          <p:spPr>
            <a:xfrm>
              <a:off x="6797031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5" name="Isosceles Triangle 164"/>
            <p:cNvSpPr/>
            <p:nvPr/>
          </p:nvSpPr>
          <p:spPr>
            <a:xfrm>
              <a:off x="8020799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4788885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5372112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3</a:t>
              </a:r>
              <a:endParaRPr lang="en-US" sz="3200" b="1" dirty="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5935113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6648696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238667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6</a:t>
              </a:r>
              <a:endParaRPr lang="en-US" sz="3200" b="1" dirty="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909547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8465805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 flipH="1">
              <a:off x="5576073" y="2202039"/>
              <a:ext cx="878936" cy="32609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6863312" y="2295777"/>
              <a:ext cx="161520" cy="29371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>
              <a:off x="7059267" y="2184640"/>
              <a:ext cx="1198322" cy="40485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 flipH="1">
              <a:off x="5048472" y="3559963"/>
              <a:ext cx="323640" cy="70616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5481518" y="3555702"/>
              <a:ext cx="94556" cy="59296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>
              <a:off x="5647111" y="3620182"/>
              <a:ext cx="382538" cy="52848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 flipH="1">
              <a:off x="6847038" y="3535251"/>
              <a:ext cx="133486" cy="61341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7153903" y="3587942"/>
              <a:ext cx="288725" cy="5607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 flipH="1">
              <a:off x="8121776" y="3504147"/>
              <a:ext cx="135814" cy="76197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8384012" y="3511816"/>
              <a:ext cx="261594" cy="63685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Isosceles Triangle 182"/>
            <p:cNvSpPr/>
            <p:nvPr/>
          </p:nvSpPr>
          <p:spPr>
            <a:xfrm>
              <a:off x="4572000" y="5423505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sp>
          <p:nvSpPr>
            <p:cNvPr id="184" name="Isosceles Triangle 183"/>
            <p:cNvSpPr/>
            <p:nvPr/>
          </p:nvSpPr>
          <p:spPr>
            <a:xfrm>
              <a:off x="5122639" y="5423505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5</a:t>
              </a:r>
              <a:endParaRPr lang="en-US" sz="3200" b="1" dirty="0"/>
            </a:p>
          </p:txBody>
        </p:sp>
        <p:sp>
          <p:nvSpPr>
            <p:cNvPr id="185" name="Isosceles Triangle 184"/>
            <p:cNvSpPr/>
            <p:nvPr/>
          </p:nvSpPr>
          <p:spPr>
            <a:xfrm>
              <a:off x="5753386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4</a:t>
              </a:r>
              <a:endParaRPr lang="en-US" sz="3200" b="1" dirty="0"/>
            </a:p>
          </p:txBody>
        </p:sp>
        <p:sp>
          <p:nvSpPr>
            <p:cNvPr id="186" name="Isosceles Triangle 185"/>
            <p:cNvSpPr/>
            <p:nvPr/>
          </p:nvSpPr>
          <p:spPr>
            <a:xfrm>
              <a:off x="6323449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9</a:t>
              </a:r>
              <a:endParaRPr lang="en-US" sz="3200" b="1" dirty="0"/>
            </a:p>
          </p:txBody>
        </p:sp>
        <p:sp>
          <p:nvSpPr>
            <p:cNvPr id="187" name="Isosceles Triangle 186"/>
            <p:cNvSpPr/>
            <p:nvPr/>
          </p:nvSpPr>
          <p:spPr>
            <a:xfrm>
              <a:off x="6865901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</a:t>
              </a:r>
              <a:endParaRPr lang="en-US" sz="3200" b="1" dirty="0"/>
            </a:p>
          </p:txBody>
        </p:sp>
        <p:sp>
          <p:nvSpPr>
            <p:cNvPr id="188" name="Isosceles Triangle 187"/>
            <p:cNvSpPr/>
            <p:nvPr/>
          </p:nvSpPr>
          <p:spPr>
            <a:xfrm>
              <a:off x="7859540" y="5395382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</a:t>
              </a:r>
              <a:endParaRPr lang="en-US" sz="3200" b="1" dirty="0"/>
            </a:p>
          </p:txBody>
        </p:sp>
        <p:sp>
          <p:nvSpPr>
            <p:cNvPr id="189" name="Isosceles Triangle 188"/>
            <p:cNvSpPr/>
            <p:nvPr/>
          </p:nvSpPr>
          <p:spPr>
            <a:xfrm>
              <a:off x="8410179" y="5395382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cxnSp>
          <p:nvCxnSpPr>
            <p:cNvPr id="190" name="Straight Arrow Connector 189"/>
            <p:cNvCxnSpPr/>
            <p:nvPr/>
          </p:nvCxnSpPr>
          <p:spPr>
            <a:xfrm flipH="1">
              <a:off x="4831026" y="5067300"/>
              <a:ext cx="161819" cy="3184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5067014" y="5067300"/>
              <a:ext cx="305098" cy="35620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6017788" y="5067300"/>
              <a:ext cx="74650" cy="29648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 flipH="1">
              <a:off x="6592187" y="5089172"/>
              <a:ext cx="204845" cy="29648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6903506" y="5107068"/>
              <a:ext cx="224631" cy="25671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endCxn id="189" idx="0"/>
            </p:cNvCxnSpPr>
            <p:nvPr/>
          </p:nvCxnSpPr>
          <p:spPr>
            <a:xfrm>
              <a:off x="8669766" y="5087184"/>
              <a:ext cx="2649" cy="3081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8121776" y="5059845"/>
              <a:ext cx="2649" cy="3081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8" name="Straight Connector 197"/>
          <p:cNvCxnSpPr/>
          <p:nvPr/>
        </p:nvCxnSpPr>
        <p:spPr>
          <a:xfrm>
            <a:off x="4495800" y="1295400"/>
            <a:ext cx="0" cy="5181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147247" y="6256485"/>
            <a:ext cx="4307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Markov Decision Process</a:t>
            </a:r>
            <a:endParaRPr lang="en-US" sz="3200" dirty="0"/>
          </a:p>
        </p:txBody>
      </p:sp>
      <p:sp>
        <p:nvSpPr>
          <p:cNvPr id="201" name="TextBox 200"/>
          <p:cNvSpPr txBox="1"/>
          <p:nvPr/>
        </p:nvSpPr>
        <p:spPr>
          <a:xfrm>
            <a:off x="5841091" y="6250716"/>
            <a:ext cx="2045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Adversarial</a:t>
            </a:r>
            <a:endParaRPr lang="en-US" sz="3200" dirty="0"/>
          </a:p>
        </p:txBody>
      </p:sp>
      <p:sp>
        <p:nvSpPr>
          <p:cNvPr id="200" name="TextBox 199"/>
          <p:cNvSpPr txBox="1"/>
          <p:nvPr/>
        </p:nvSpPr>
        <p:spPr>
          <a:xfrm>
            <a:off x="4731087" y="1450145"/>
            <a:ext cx="111562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minimizer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178627" y="1634811"/>
            <a:ext cx="1352743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probabilities</a:t>
            </a:r>
            <a:endParaRPr lang="en-US" dirty="0"/>
          </a:p>
        </p:txBody>
      </p:sp>
      <p:sp>
        <p:nvSpPr>
          <p:cNvPr id="81" name="Freeform 80"/>
          <p:cNvSpPr/>
          <p:nvPr/>
        </p:nvSpPr>
        <p:spPr>
          <a:xfrm>
            <a:off x="350982" y="2087418"/>
            <a:ext cx="520516" cy="1616364"/>
          </a:xfrm>
          <a:custGeom>
            <a:avLst/>
            <a:gdLst>
              <a:gd name="connsiteX0" fmla="*/ 230909 w 520516"/>
              <a:gd name="connsiteY0" fmla="*/ 0 h 1616364"/>
              <a:gd name="connsiteX1" fmla="*/ 129309 w 520516"/>
              <a:gd name="connsiteY1" fmla="*/ 120073 h 1616364"/>
              <a:gd name="connsiteX2" fmla="*/ 83127 w 520516"/>
              <a:gd name="connsiteY2" fmla="*/ 203200 h 1616364"/>
              <a:gd name="connsiteX3" fmla="*/ 64654 w 520516"/>
              <a:gd name="connsiteY3" fmla="*/ 230909 h 1616364"/>
              <a:gd name="connsiteX4" fmla="*/ 46182 w 520516"/>
              <a:gd name="connsiteY4" fmla="*/ 295564 h 1616364"/>
              <a:gd name="connsiteX5" fmla="*/ 27709 w 520516"/>
              <a:gd name="connsiteY5" fmla="*/ 323273 h 1616364"/>
              <a:gd name="connsiteX6" fmla="*/ 18473 w 520516"/>
              <a:gd name="connsiteY6" fmla="*/ 360218 h 1616364"/>
              <a:gd name="connsiteX7" fmla="*/ 0 w 520516"/>
              <a:gd name="connsiteY7" fmla="*/ 415637 h 1616364"/>
              <a:gd name="connsiteX8" fmla="*/ 9236 w 520516"/>
              <a:gd name="connsiteY8" fmla="*/ 618837 h 1616364"/>
              <a:gd name="connsiteX9" fmla="*/ 18473 w 520516"/>
              <a:gd name="connsiteY9" fmla="*/ 655782 h 1616364"/>
              <a:gd name="connsiteX10" fmla="*/ 27709 w 520516"/>
              <a:gd name="connsiteY10" fmla="*/ 701964 h 1616364"/>
              <a:gd name="connsiteX11" fmla="*/ 36945 w 520516"/>
              <a:gd name="connsiteY11" fmla="*/ 729673 h 1616364"/>
              <a:gd name="connsiteX12" fmla="*/ 46182 w 520516"/>
              <a:gd name="connsiteY12" fmla="*/ 766618 h 1616364"/>
              <a:gd name="connsiteX13" fmla="*/ 73891 w 520516"/>
              <a:gd name="connsiteY13" fmla="*/ 849746 h 1616364"/>
              <a:gd name="connsiteX14" fmla="*/ 83127 w 520516"/>
              <a:gd name="connsiteY14" fmla="*/ 877455 h 1616364"/>
              <a:gd name="connsiteX15" fmla="*/ 120073 w 520516"/>
              <a:gd name="connsiteY15" fmla="*/ 932873 h 1616364"/>
              <a:gd name="connsiteX16" fmla="*/ 129309 w 520516"/>
              <a:gd name="connsiteY16" fmla="*/ 960582 h 1616364"/>
              <a:gd name="connsiteX17" fmla="*/ 166254 w 520516"/>
              <a:gd name="connsiteY17" fmla="*/ 1016000 h 1616364"/>
              <a:gd name="connsiteX18" fmla="*/ 175491 w 520516"/>
              <a:gd name="connsiteY18" fmla="*/ 1043709 h 1616364"/>
              <a:gd name="connsiteX19" fmla="*/ 212436 w 520516"/>
              <a:gd name="connsiteY19" fmla="*/ 1099127 h 1616364"/>
              <a:gd name="connsiteX20" fmla="*/ 230909 w 520516"/>
              <a:gd name="connsiteY20" fmla="*/ 1126837 h 1616364"/>
              <a:gd name="connsiteX21" fmla="*/ 249382 w 520516"/>
              <a:gd name="connsiteY21" fmla="*/ 1182255 h 1616364"/>
              <a:gd name="connsiteX22" fmla="*/ 267854 w 520516"/>
              <a:gd name="connsiteY22" fmla="*/ 1209964 h 1616364"/>
              <a:gd name="connsiteX23" fmla="*/ 277091 w 520516"/>
              <a:gd name="connsiteY23" fmla="*/ 1237673 h 1616364"/>
              <a:gd name="connsiteX24" fmla="*/ 314036 w 520516"/>
              <a:gd name="connsiteY24" fmla="*/ 1293091 h 1616364"/>
              <a:gd name="connsiteX25" fmla="*/ 332509 w 520516"/>
              <a:gd name="connsiteY25" fmla="*/ 1320800 h 1616364"/>
              <a:gd name="connsiteX26" fmla="*/ 378691 w 520516"/>
              <a:gd name="connsiteY26" fmla="*/ 1403927 h 1616364"/>
              <a:gd name="connsiteX27" fmla="*/ 434109 w 520516"/>
              <a:gd name="connsiteY27" fmla="*/ 1487055 h 1616364"/>
              <a:gd name="connsiteX28" fmla="*/ 452582 w 520516"/>
              <a:gd name="connsiteY28" fmla="*/ 1514764 h 1616364"/>
              <a:gd name="connsiteX29" fmla="*/ 471054 w 520516"/>
              <a:gd name="connsiteY29" fmla="*/ 1542473 h 1616364"/>
              <a:gd name="connsiteX30" fmla="*/ 498763 w 520516"/>
              <a:gd name="connsiteY30" fmla="*/ 1551709 h 1616364"/>
              <a:gd name="connsiteX31" fmla="*/ 517236 w 520516"/>
              <a:gd name="connsiteY31" fmla="*/ 1579418 h 1616364"/>
              <a:gd name="connsiteX32" fmla="*/ 508000 w 520516"/>
              <a:gd name="connsiteY32" fmla="*/ 1551709 h 1616364"/>
              <a:gd name="connsiteX33" fmla="*/ 489527 w 520516"/>
              <a:gd name="connsiteY33" fmla="*/ 1524000 h 1616364"/>
              <a:gd name="connsiteX34" fmla="*/ 471054 w 520516"/>
              <a:gd name="connsiteY34" fmla="*/ 1468582 h 1616364"/>
              <a:gd name="connsiteX35" fmla="*/ 452582 w 520516"/>
              <a:gd name="connsiteY35" fmla="*/ 1440873 h 1616364"/>
              <a:gd name="connsiteX36" fmla="*/ 443345 w 520516"/>
              <a:gd name="connsiteY36" fmla="*/ 1413164 h 1616364"/>
              <a:gd name="connsiteX37" fmla="*/ 480291 w 520516"/>
              <a:gd name="connsiteY37" fmla="*/ 1468582 h 1616364"/>
              <a:gd name="connsiteX38" fmla="*/ 489527 w 520516"/>
              <a:gd name="connsiteY38" fmla="*/ 1616364 h 1616364"/>
              <a:gd name="connsiteX39" fmla="*/ 461818 w 520516"/>
              <a:gd name="connsiteY39" fmla="*/ 1607127 h 1616364"/>
              <a:gd name="connsiteX40" fmla="*/ 378691 w 520516"/>
              <a:gd name="connsiteY40" fmla="*/ 1588655 h 1616364"/>
              <a:gd name="connsiteX41" fmla="*/ 323273 w 520516"/>
              <a:gd name="connsiteY41" fmla="*/ 1570182 h 1616364"/>
              <a:gd name="connsiteX42" fmla="*/ 295563 w 520516"/>
              <a:gd name="connsiteY42" fmla="*/ 1560946 h 1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20516" h="1616364">
                <a:moveTo>
                  <a:pt x="230909" y="0"/>
                </a:moveTo>
                <a:cubicBezTo>
                  <a:pt x="155561" y="96875"/>
                  <a:pt x="191076" y="58305"/>
                  <a:pt x="129309" y="120073"/>
                </a:cubicBezTo>
                <a:cubicBezTo>
                  <a:pt x="113052" y="168844"/>
                  <a:pt x="125474" y="139681"/>
                  <a:pt x="83127" y="203200"/>
                </a:cubicBezTo>
                <a:lnTo>
                  <a:pt x="64654" y="230909"/>
                </a:lnTo>
                <a:cubicBezTo>
                  <a:pt x="61695" y="242746"/>
                  <a:pt x="52807" y="282314"/>
                  <a:pt x="46182" y="295564"/>
                </a:cubicBezTo>
                <a:cubicBezTo>
                  <a:pt x="41218" y="305493"/>
                  <a:pt x="33867" y="314037"/>
                  <a:pt x="27709" y="323273"/>
                </a:cubicBezTo>
                <a:cubicBezTo>
                  <a:pt x="24630" y="335588"/>
                  <a:pt x="22121" y="348059"/>
                  <a:pt x="18473" y="360218"/>
                </a:cubicBezTo>
                <a:cubicBezTo>
                  <a:pt x="12878" y="378869"/>
                  <a:pt x="0" y="415637"/>
                  <a:pt x="0" y="415637"/>
                </a:cubicBezTo>
                <a:cubicBezTo>
                  <a:pt x="3079" y="483370"/>
                  <a:pt x="4036" y="551233"/>
                  <a:pt x="9236" y="618837"/>
                </a:cubicBezTo>
                <a:cubicBezTo>
                  <a:pt x="10210" y="631494"/>
                  <a:pt x="15719" y="643390"/>
                  <a:pt x="18473" y="655782"/>
                </a:cubicBezTo>
                <a:cubicBezTo>
                  <a:pt x="21879" y="671107"/>
                  <a:pt x="23902" y="686734"/>
                  <a:pt x="27709" y="701964"/>
                </a:cubicBezTo>
                <a:cubicBezTo>
                  <a:pt x="30070" y="711409"/>
                  <a:pt x="34270" y="720312"/>
                  <a:pt x="36945" y="729673"/>
                </a:cubicBezTo>
                <a:cubicBezTo>
                  <a:pt x="40432" y="741879"/>
                  <a:pt x="42534" y="754459"/>
                  <a:pt x="46182" y="766618"/>
                </a:cubicBezTo>
                <a:cubicBezTo>
                  <a:pt x="46211" y="766715"/>
                  <a:pt x="69257" y="835843"/>
                  <a:pt x="73891" y="849746"/>
                </a:cubicBezTo>
                <a:cubicBezTo>
                  <a:pt x="76970" y="858982"/>
                  <a:pt x="77726" y="869354"/>
                  <a:pt x="83127" y="877455"/>
                </a:cubicBezTo>
                <a:lnTo>
                  <a:pt x="120073" y="932873"/>
                </a:lnTo>
                <a:cubicBezTo>
                  <a:pt x="123152" y="942109"/>
                  <a:pt x="124581" y="952071"/>
                  <a:pt x="129309" y="960582"/>
                </a:cubicBezTo>
                <a:cubicBezTo>
                  <a:pt x="140091" y="979990"/>
                  <a:pt x="159233" y="994938"/>
                  <a:pt x="166254" y="1016000"/>
                </a:cubicBezTo>
                <a:cubicBezTo>
                  <a:pt x="169333" y="1025236"/>
                  <a:pt x="170763" y="1035198"/>
                  <a:pt x="175491" y="1043709"/>
                </a:cubicBezTo>
                <a:cubicBezTo>
                  <a:pt x="186273" y="1063116"/>
                  <a:pt x="200121" y="1080654"/>
                  <a:pt x="212436" y="1099127"/>
                </a:cubicBezTo>
                <a:lnTo>
                  <a:pt x="230909" y="1126837"/>
                </a:lnTo>
                <a:cubicBezTo>
                  <a:pt x="237067" y="1145310"/>
                  <a:pt x="238581" y="1166053"/>
                  <a:pt x="249382" y="1182255"/>
                </a:cubicBezTo>
                <a:cubicBezTo>
                  <a:pt x="255539" y="1191491"/>
                  <a:pt x="262890" y="1200035"/>
                  <a:pt x="267854" y="1209964"/>
                </a:cubicBezTo>
                <a:cubicBezTo>
                  <a:pt x="272208" y="1218672"/>
                  <a:pt x="272363" y="1229162"/>
                  <a:pt x="277091" y="1237673"/>
                </a:cubicBezTo>
                <a:cubicBezTo>
                  <a:pt x="287873" y="1257080"/>
                  <a:pt x="301721" y="1274618"/>
                  <a:pt x="314036" y="1293091"/>
                </a:cubicBezTo>
                <a:lnTo>
                  <a:pt x="332509" y="1320800"/>
                </a:lnTo>
                <a:cubicBezTo>
                  <a:pt x="348766" y="1369573"/>
                  <a:pt x="336343" y="1340404"/>
                  <a:pt x="378691" y="1403927"/>
                </a:cubicBezTo>
                <a:lnTo>
                  <a:pt x="434109" y="1487055"/>
                </a:lnTo>
                <a:lnTo>
                  <a:pt x="452582" y="1514764"/>
                </a:lnTo>
                <a:cubicBezTo>
                  <a:pt x="458739" y="1524000"/>
                  <a:pt x="460523" y="1538963"/>
                  <a:pt x="471054" y="1542473"/>
                </a:cubicBezTo>
                <a:lnTo>
                  <a:pt x="498763" y="1551709"/>
                </a:lnTo>
                <a:cubicBezTo>
                  <a:pt x="504921" y="1560945"/>
                  <a:pt x="506135" y="1579418"/>
                  <a:pt x="517236" y="1579418"/>
                </a:cubicBezTo>
                <a:cubicBezTo>
                  <a:pt x="526972" y="1579418"/>
                  <a:pt x="512354" y="1560417"/>
                  <a:pt x="508000" y="1551709"/>
                </a:cubicBezTo>
                <a:cubicBezTo>
                  <a:pt x="503036" y="1541780"/>
                  <a:pt x="495685" y="1533236"/>
                  <a:pt x="489527" y="1524000"/>
                </a:cubicBezTo>
                <a:cubicBezTo>
                  <a:pt x="483369" y="1505527"/>
                  <a:pt x="481855" y="1484784"/>
                  <a:pt x="471054" y="1468582"/>
                </a:cubicBezTo>
                <a:cubicBezTo>
                  <a:pt x="464897" y="1459346"/>
                  <a:pt x="457546" y="1450802"/>
                  <a:pt x="452582" y="1440873"/>
                </a:cubicBezTo>
                <a:cubicBezTo>
                  <a:pt x="448228" y="1432165"/>
                  <a:pt x="436461" y="1406280"/>
                  <a:pt x="443345" y="1413164"/>
                </a:cubicBezTo>
                <a:cubicBezTo>
                  <a:pt x="459044" y="1428863"/>
                  <a:pt x="480291" y="1468582"/>
                  <a:pt x="480291" y="1468582"/>
                </a:cubicBezTo>
                <a:cubicBezTo>
                  <a:pt x="508547" y="1553354"/>
                  <a:pt x="500700" y="1504625"/>
                  <a:pt x="489527" y="1616364"/>
                </a:cubicBezTo>
                <a:cubicBezTo>
                  <a:pt x="480291" y="1613285"/>
                  <a:pt x="471263" y="1609488"/>
                  <a:pt x="461818" y="1607127"/>
                </a:cubicBezTo>
                <a:cubicBezTo>
                  <a:pt x="409081" y="1593943"/>
                  <a:pt x="426102" y="1602878"/>
                  <a:pt x="378691" y="1588655"/>
                </a:cubicBezTo>
                <a:cubicBezTo>
                  <a:pt x="360040" y="1583060"/>
                  <a:pt x="341746" y="1576340"/>
                  <a:pt x="323273" y="1570182"/>
                </a:cubicBezTo>
                <a:lnTo>
                  <a:pt x="295563" y="1560946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4904509" y="1939636"/>
            <a:ext cx="361634" cy="1708873"/>
          </a:xfrm>
          <a:custGeom>
            <a:avLst/>
            <a:gdLst>
              <a:gd name="connsiteX0" fmla="*/ 120073 w 361634"/>
              <a:gd name="connsiteY0" fmla="*/ 0 h 1708873"/>
              <a:gd name="connsiteX1" fmla="*/ 101600 w 361634"/>
              <a:gd name="connsiteY1" fmla="*/ 46182 h 1708873"/>
              <a:gd name="connsiteX2" fmla="*/ 92364 w 361634"/>
              <a:gd name="connsiteY2" fmla="*/ 73891 h 1708873"/>
              <a:gd name="connsiteX3" fmla="*/ 73891 w 361634"/>
              <a:gd name="connsiteY3" fmla="*/ 101600 h 1708873"/>
              <a:gd name="connsiteX4" fmla="*/ 55418 w 361634"/>
              <a:gd name="connsiteY4" fmla="*/ 166255 h 1708873"/>
              <a:gd name="connsiteX5" fmla="*/ 46182 w 361634"/>
              <a:gd name="connsiteY5" fmla="*/ 240146 h 1708873"/>
              <a:gd name="connsiteX6" fmla="*/ 36946 w 361634"/>
              <a:gd name="connsiteY6" fmla="*/ 277091 h 1708873"/>
              <a:gd name="connsiteX7" fmla="*/ 18473 w 361634"/>
              <a:gd name="connsiteY7" fmla="*/ 397164 h 1708873"/>
              <a:gd name="connsiteX8" fmla="*/ 0 w 361634"/>
              <a:gd name="connsiteY8" fmla="*/ 554182 h 1708873"/>
              <a:gd name="connsiteX9" fmla="*/ 9236 w 361634"/>
              <a:gd name="connsiteY9" fmla="*/ 720437 h 1708873"/>
              <a:gd name="connsiteX10" fmla="*/ 18473 w 361634"/>
              <a:gd name="connsiteY10" fmla="*/ 914400 h 1708873"/>
              <a:gd name="connsiteX11" fmla="*/ 36946 w 361634"/>
              <a:gd name="connsiteY11" fmla="*/ 1071419 h 1708873"/>
              <a:gd name="connsiteX12" fmla="*/ 46182 w 361634"/>
              <a:gd name="connsiteY12" fmla="*/ 1099128 h 1708873"/>
              <a:gd name="connsiteX13" fmla="*/ 55418 w 361634"/>
              <a:gd name="connsiteY13" fmla="*/ 1154546 h 1708873"/>
              <a:gd name="connsiteX14" fmla="*/ 64655 w 361634"/>
              <a:gd name="connsiteY14" fmla="*/ 1200728 h 1708873"/>
              <a:gd name="connsiteX15" fmla="*/ 83127 w 361634"/>
              <a:gd name="connsiteY15" fmla="*/ 1265382 h 1708873"/>
              <a:gd name="connsiteX16" fmla="*/ 101600 w 361634"/>
              <a:gd name="connsiteY16" fmla="*/ 1330037 h 1708873"/>
              <a:gd name="connsiteX17" fmla="*/ 120073 w 361634"/>
              <a:gd name="connsiteY17" fmla="*/ 1366982 h 1708873"/>
              <a:gd name="connsiteX18" fmla="*/ 147782 w 361634"/>
              <a:gd name="connsiteY18" fmla="*/ 1422400 h 1708873"/>
              <a:gd name="connsiteX19" fmla="*/ 166255 w 361634"/>
              <a:gd name="connsiteY19" fmla="*/ 1487055 h 1708873"/>
              <a:gd name="connsiteX20" fmla="*/ 184727 w 361634"/>
              <a:gd name="connsiteY20" fmla="*/ 1514764 h 1708873"/>
              <a:gd name="connsiteX21" fmla="*/ 193964 w 361634"/>
              <a:gd name="connsiteY21" fmla="*/ 1542473 h 1708873"/>
              <a:gd name="connsiteX22" fmla="*/ 230909 w 361634"/>
              <a:gd name="connsiteY22" fmla="*/ 1597891 h 1708873"/>
              <a:gd name="connsiteX23" fmla="*/ 258618 w 361634"/>
              <a:gd name="connsiteY23" fmla="*/ 1653309 h 1708873"/>
              <a:gd name="connsiteX24" fmla="*/ 267855 w 361634"/>
              <a:gd name="connsiteY24" fmla="*/ 1681019 h 1708873"/>
              <a:gd name="connsiteX25" fmla="*/ 295564 w 361634"/>
              <a:gd name="connsiteY25" fmla="*/ 1699491 h 1708873"/>
              <a:gd name="connsiteX26" fmla="*/ 341746 w 361634"/>
              <a:gd name="connsiteY26" fmla="*/ 1634837 h 1708873"/>
              <a:gd name="connsiteX27" fmla="*/ 350982 w 361634"/>
              <a:gd name="connsiteY27" fmla="*/ 1607128 h 1708873"/>
              <a:gd name="connsiteX28" fmla="*/ 360218 w 361634"/>
              <a:gd name="connsiteY28" fmla="*/ 1579419 h 1708873"/>
              <a:gd name="connsiteX29" fmla="*/ 341746 w 361634"/>
              <a:gd name="connsiteY29" fmla="*/ 1607128 h 1708873"/>
              <a:gd name="connsiteX30" fmla="*/ 332509 w 361634"/>
              <a:gd name="connsiteY30" fmla="*/ 1634837 h 1708873"/>
              <a:gd name="connsiteX31" fmla="*/ 314036 w 361634"/>
              <a:gd name="connsiteY31" fmla="*/ 1662546 h 1708873"/>
              <a:gd name="connsiteX32" fmla="*/ 304800 w 361634"/>
              <a:gd name="connsiteY32" fmla="*/ 1690255 h 1708873"/>
              <a:gd name="connsiteX33" fmla="*/ 240146 w 361634"/>
              <a:gd name="connsiteY33" fmla="*/ 1690255 h 1708873"/>
              <a:gd name="connsiteX34" fmla="*/ 212436 w 361634"/>
              <a:gd name="connsiteY34" fmla="*/ 1681019 h 1708873"/>
              <a:gd name="connsiteX35" fmla="*/ 184727 w 361634"/>
              <a:gd name="connsiteY35" fmla="*/ 1662546 h 1708873"/>
              <a:gd name="connsiteX36" fmla="*/ 73891 w 361634"/>
              <a:gd name="connsiteY36" fmla="*/ 1644073 h 170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61634" h="1708873">
                <a:moveTo>
                  <a:pt x="120073" y="0"/>
                </a:moveTo>
                <a:cubicBezTo>
                  <a:pt x="113915" y="15394"/>
                  <a:pt x="107422" y="30658"/>
                  <a:pt x="101600" y="46182"/>
                </a:cubicBezTo>
                <a:cubicBezTo>
                  <a:pt x="98182" y="55298"/>
                  <a:pt x="96718" y="65183"/>
                  <a:pt x="92364" y="73891"/>
                </a:cubicBezTo>
                <a:cubicBezTo>
                  <a:pt x="87400" y="83820"/>
                  <a:pt x="80049" y="92364"/>
                  <a:pt x="73891" y="101600"/>
                </a:cubicBezTo>
                <a:cubicBezTo>
                  <a:pt x="66572" y="123558"/>
                  <a:pt x="59283" y="143065"/>
                  <a:pt x="55418" y="166255"/>
                </a:cubicBezTo>
                <a:cubicBezTo>
                  <a:pt x="51337" y="190739"/>
                  <a:pt x="50263" y="215662"/>
                  <a:pt x="46182" y="240146"/>
                </a:cubicBezTo>
                <a:cubicBezTo>
                  <a:pt x="44095" y="252667"/>
                  <a:pt x="39436" y="264644"/>
                  <a:pt x="36946" y="277091"/>
                </a:cubicBezTo>
                <a:cubicBezTo>
                  <a:pt x="29261" y="315518"/>
                  <a:pt x="24393" y="358685"/>
                  <a:pt x="18473" y="397164"/>
                </a:cubicBezTo>
                <a:cubicBezTo>
                  <a:pt x="1996" y="504260"/>
                  <a:pt x="13925" y="401002"/>
                  <a:pt x="0" y="554182"/>
                </a:cubicBezTo>
                <a:cubicBezTo>
                  <a:pt x="3079" y="609600"/>
                  <a:pt x="6393" y="665006"/>
                  <a:pt x="9236" y="720437"/>
                </a:cubicBezTo>
                <a:cubicBezTo>
                  <a:pt x="12551" y="785080"/>
                  <a:pt x="14435" y="849798"/>
                  <a:pt x="18473" y="914400"/>
                </a:cubicBezTo>
                <a:cubicBezTo>
                  <a:pt x="21141" y="957086"/>
                  <a:pt x="26669" y="1025173"/>
                  <a:pt x="36946" y="1071419"/>
                </a:cubicBezTo>
                <a:cubicBezTo>
                  <a:pt x="39058" y="1080923"/>
                  <a:pt x="44070" y="1089624"/>
                  <a:pt x="46182" y="1099128"/>
                </a:cubicBezTo>
                <a:cubicBezTo>
                  <a:pt x="50244" y="1117410"/>
                  <a:pt x="52068" y="1136121"/>
                  <a:pt x="55418" y="1154546"/>
                </a:cubicBezTo>
                <a:cubicBezTo>
                  <a:pt x="58226" y="1169992"/>
                  <a:pt x="61249" y="1185403"/>
                  <a:pt x="64655" y="1200728"/>
                </a:cubicBezTo>
                <a:cubicBezTo>
                  <a:pt x="79092" y="1265691"/>
                  <a:pt x="67699" y="1211385"/>
                  <a:pt x="83127" y="1265382"/>
                </a:cubicBezTo>
                <a:cubicBezTo>
                  <a:pt x="89820" y="1288808"/>
                  <a:pt x="92112" y="1307898"/>
                  <a:pt x="101600" y="1330037"/>
                </a:cubicBezTo>
                <a:cubicBezTo>
                  <a:pt x="107024" y="1342692"/>
                  <a:pt x="114649" y="1354327"/>
                  <a:pt x="120073" y="1366982"/>
                </a:cubicBezTo>
                <a:cubicBezTo>
                  <a:pt x="143018" y="1420520"/>
                  <a:pt x="112280" y="1369148"/>
                  <a:pt x="147782" y="1422400"/>
                </a:cubicBezTo>
                <a:cubicBezTo>
                  <a:pt x="150743" y="1434245"/>
                  <a:pt x="159627" y="1473799"/>
                  <a:pt x="166255" y="1487055"/>
                </a:cubicBezTo>
                <a:cubicBezTo>
                  <a:pt x="171219" y="1496984"/>
                  <a:pt x="179763" y="1504835"/>
                  <a:pt x="184727" y="1514764"/>
                </a:cubicBezTo>
                <a:cubicBezTo>
                  <a:pt x="189081" y="1523472"/>
                  <a:pt x="189236" y="1533962"/>
                  <a:pt x="193964" y="1542473"/>
                </a:cubicBezTo>
                <a:cubicBezTo>
                  <a:pt x="204746" y="1561880"/>
                  <a:pt x="223888" y="1576829"/>
                  <a:pt x="230909" y="1597891"/>
                </a:cubicBezTo>
                <a:cubicBezTo>
                  <a:pt x="254128" y="1667542"/>
                  <a:pt x="222807" y="1581685"/>
                  <a:pt x="258618" y="1653309"/>
                </a:cubicBezTo>
                <a:cubicBezTo>
                  <a:pt x="262972" y="1662017"/>
                  <a:pt x="261773" y="1673416"/>
                  <a:pt x="267855" y="1681019"/>
                </a:cubicBezTo>
                <a:cubicBezTo>
                  <a:pt x="274790" y="1689687"/>
                  <a:pt x="286328" y="1693334"/>
                  <a:pt x="295564" y="1699491"/>
                </a:cubicBezTo>
                <a:cubicBezTo>
                  <a:pt x="341746" y="1684098"/>
                  <a:pt x="320195" y="1699491"/>
                  <a:pt x="341746" y="1634837"/>
                </a:cubicBezTo>
                <a:lnTo>
                  <a:pt x="350982" y="1607128"/>
                </a:lnTo>
                <a:cubicBezTo>
                  <a:pt x="354061" y="1597892"/>
                  <a:pt x="365618" y="1571318"/>
                  <a:pt x="360218" y="1579419"/>
                </a:cubicBezTo>
                <a:cubicBezTo>
                  <a:pt x="354061" y="1588655"/>
                  <a:pt x="346710" y="1597199"/>
                  <a:pt x="341746" y="1607128"/>
                </a:cubicBezTo>
                <a:cubicBezTo>
                  <a:pt x="337392" y="1615836"/>
                  <a:pt x="336863" y="1626129"/>
                  <a:pt x="332509" y="1634837"/>
                </a:cubicBezTo>
                <a:cubicBezTo>
                  <a:pt x="327544" y="1644766"/>
                  <a:pt x="320194" y="1653310"/>
                  <a:pt x="314036" y="1662546"/>
                </a:cubicBezTo>
                <a:cubicBezTo>
                  <a:pt x="310957" y="1671782"/>
                  <a:pt x="310882" y="1682652"/>
                  <a:pt x="304800" y="1690255"/>
                </a:cubicBezTo>
                <a:cubicBezTo>
                  <a:pt x="277637" y="1724209"/>
                  <a:pt x="272133" y="1703964"/>
                  <a:pt x="240146" y="1690255"/>
                </a:cubicBezTo>
                <a:cubicBezTo>
                  <a:pt x="231197" y="1686420"/>
                  <a:pt x="221673" y="1684098"/>
                  <a:pt x="212436" y="1681019"/>
                </a:cubicBezTo>
                <a:cubicBezTo>
                  <a:pt x="203200" y="1674861"/>
                  <a:pt x="194871" y="1667055"/>
                  <a:pt x="184727" y="1662546"/>
                </a:cubicBezTo>
                <a:cubicBezTo>
                  <a:pt x="130020" y="1638231"/>
                  <a:pt x="131481" y="1644073"/>
                  <a:pt x="73891" y="1644073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4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vs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Expectimax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4724947" y="1416129"/>
            <a:ext cx="4100415" cy="4724400"/>
            <a:chOff x="0" y="1295400"/>
            <a:chExt cx="8964386" cy="5486400"/>
          </a:xfrm>
        </p:grpSpPr>
        <p:sp>
          <p:nvSpPr>
            <p:cNvPr id="126" name="Rectangle 125"/>
            <p:cNvSpPr/>
            <p:nvPr/>
          </p:nvSpPr>
          <p:spPr>
            <a:xfrm>
              <a:off x="4038600" y="12954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7" name="Isosceles Triangle 126"/>
            <p:cNvSpPr/>
            <p:nvPr/>
          </p:nvSpPr>
          <p:spPr>
            <a:xfrm>
              <a:off x="1330036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8" name="Isosceles Triangle 127"/>
            <p:cNvSpPr/>
            <p:nvPr/>
          </p:nvSpPr>
          <p:spPr>
            <a:xfrm>
              <a:off x="4572000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9" name="Isosceles Triangle 128"/>
            <p:cNvSpPr/>
            <p:nvPr/>
          </p:nvSpPr>
          <p:spPr>
            <a:xfrm>
              <a:off x="7086600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5655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644072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3</a:t>
              </a:r>
              <a:endParaRPr lang="en-US" sz="3200" b="1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800927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2672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479473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6</a:t>
              </a:r>
              <a:endParaRPr lang="en-US" sz="3200" b="1" dirty="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8580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80010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cxnSp>
          <p:nvCxnSpPr>
            <p:cNvPr id="137" name="Straight Arrow Connector 136"/>
            <p:cNvCxnSpPr/>
            <p:nvPr/>
          </p:nvCxnSpPr>
          <p:spPr>
            <a:xfrm flipH="1">
              <a:off x="2063172" y="2082800"/>
              <a:ext cx="1806039" cy="3786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708194" y="2191657"/>
              <a:ext cx="331892" cy="34108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5110843" y="2062595"/>
              <a:ext cx="2462316" cy="47014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H="1">
              <a:off x="979055" y="3659744"/>
              <a:ext cx="665017" cy="82005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1868879" y="3654796"/>
              <a:ext cx="194293" cy="68860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>
              <a:off x="2209141" y="3729676"/>
              <a:ext cx="786041" cy="61372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>
              <a:off x="4674754" y="3631046"/>
              <a:ext cx="274287" cy="71235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5305301" y="3692236"/>
              <a:ext cx="593272" cy="65116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H="1">
              <a:off x="7294088" y="3594925"/>
              <a:ext cx="279071" cy="88487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7832931" y="3603831"/>
              <a:ext cx="537523" cy="73956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Isosceles Triangle 146"/>
            <p:cNvSpPr/>
            <p:nvPr/>
          </p:nvSpPr>
          <p:spPr>
            <a:xfrm>
              <a:off x="0" y="5823857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sp>
          <p:nvSpPr>
            <p:cNvPr id="148" name="Isosceles Triangle 147"/>
            <p:cNvSpPr/>
            <p:nvPr/>
          </p:nvSpPr>
          <p:spPr>
            <a:xfrm>
              <a:off x="1131455" y="5823857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5</a:t>
              </a:r>
              <a:endParaRPr lang="en-US" sz="3200" b="1" dirty="0"/>
            </a:p>
          </p:txBody>
        </p:sp>
        <p:sp>
          <p:nvSpPr>
            <p:cNvPr id="149" name="Isosceles Triangle 148"/>
            <p:cNvSpPr/>
            <p:nvPr/>
          </p:nvSpPr>
          <p:spPr>
            <a:xfrm>
              <a:off x="2427514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4</a:t>
              </a:r>
              <a:endParaRPr lang="en-US" sz="3200" b="1" dirty="0"/>
            </a:p>
          </p:txBody>
        </p:sp>
        <p:sp>
          <p:nvSpPr>
            <p:cNvPr id="150" name="Isosceles Triangle 149"/>
            <p:cNvSpPr/>
            <p:nvPr/>
          </p:nvSpPr>
          <p:spPr>
            <a:xfrm>
              <a:off x="3598882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9</a:t>
              </a:r>
              <a:endParaRPr lang="en-US" sz="3200" b="1" dirty="0"/>
            </a:p>
          </p:txBody>
        </p:sp>
        <p:sp>
          <p:nvSpPr>
            <p:cNvPr id="151" name="Isosceles Triangle 150"/>
            <p:cNvSpPr/>
            <p:nvPr/>
          </p:nvSpPr>
          <p:spPr>
            <a:xfrm>
              <a:off x="4713514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</a:t>
              </a:r>
              <a:endParaRPr lang="en-US" sz="3200" b="1" dirty="0"/>
            </a:p>
          </p:txBody>
        </p:sp>
        <p:sp>
          <p:nvSpPr>
            <p:cNvPr id="152" name="Isosceles Triangle 151"/>
            <p:cNvSpPr/>
            <p:nvPr/>
          </p:nvSpPr>
          <p:spPr>
            <a:xfrm>
              <a:off x="6755245" y="5791199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</a:t>
              </a:r>
              <a:endParaRPr lang="en-US" sz="3200" b="1" dirty="0"/>
            </a:p>
          </p:txBody>
        </p:sp>
        <p:sp>
          <p:nvSpPr>
            <p:cNvPr id="153" name="Isosceles Triangle 152"/>
            <p:cNvSpPr/>
            <p:nvPr/>
          </p:nvSpPr>
          <p:spPr>
            <a:xfrm>
              <a:off x="7886700" y="5791199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 flipH="1">
              <a:off x="532247" y="5410200"/>
              <a:ext cx="332507" cy="36978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1017155" y="5410200"/>
              <a:ext cx="626917" cy="41365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>
              <a:off x="2970809" y="5410200"/>
              <a:ext cx="153391" cy="3443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H="1">
              <a:off x="4151085" y="5435600"/>
              <a:ext cx="420915" cy="3443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4790785" y="5456382"/>
              <a:ext cx="461572" cy="29812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3" idx="0"/>
            </p:cNvCxnSpPr>
            <p:nvPr/>
          </p:nvCxnSpPr>
          <p:spPr>
            <a:xfrm>
              <a:off x="8420100" y="5433291"/>
              <a:ext cx="5443" cy="3579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>
              <a:off x="7294088" y="5401542"/>
              <a:ext cx="5443" cy="3579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81000" y="1450145"/>
            <a:ext cx="3942809" cy="4724400"/>
            <a:chOff x="4572000" y="1524000"/>
            <a:chExt cx="4362651" cy="4724400"/>
          </a:xfrm>
        </p:grpSpPr>
        <p:sp>
          <p:nvSpPr>
            <p:cNvPr id="162" name="Rectangle 161"/>
            <p:cNvSpPr/>
            <p:nvPr/>
          </p:nvSpPr>
          <p:spPr>
            <a:xfrm>
              <a:off x="6537444" y="15240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3" name="Isosceles Triangle 162"/>
            <p:cNvSpPr/>
            <p:nvPr/>
          </p:nvSpPr>
          <p:spPr>
            <a:xfrm>
              <a:off x="5219282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4" name="Isosceles Triangle 163"/>
            <p:cNvSpPr/>
            <p:nvPr/>
          </p:nvSpPr>
          <p:spPr>
            <a:xfrm>
              <a:off x="6797031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5" name="Isosceles Triangle 164"/>
            <p:cNvSpPr/>
            <p:nvPr/>
          </p:nvSpPr>
          <p:spPr>
            <a:xfrm>
              <a:off x="8020799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4788885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5372112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3</a:t>
              </a:r>
              <a:endParaRPr lang="en-US" sz="3200" b="1" dirty="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5935113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6648696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238667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6</a:t>
              </a:r>
              <a:endParaRPr lang="en-US" sz="3200" b="1" dirty="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909547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8465805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 flipH="1">
              <a:off x="5576073" y="2202039"/>
              <a:ext cx="878936" cy="32609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6863312" y="2295777"/>
              <a:ext cx="161520" cy="29371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>
              <a:off x="7059267" y="2184640"/>
              <a:ext cx="1198322" cy="40485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 flipH="1">
              <a:off x="5048472" y="3559963"/>
              <a:ext cx="323640" cy="70616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5481518" y="3555702"/>
              <a:ext cx="94556" cy="59296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>
              <a:off x="5647111" y="3620182"/>
              <a:ext cx="382538" cy="52848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 flipH="1">
              <a:off x="6847038" y="3535251"/>
              <a:ext cx="133486" cy="61341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7153903" y="3587942"/>
              <a:ext cx="288725" cy="5607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 flipH="1">
              <a:off x="8121776" y="3504147"/>
              <a:ext cx="135814" cy="76197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8384012" y="3511816"/>
              <a:ext cx="261594" cy="63685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Isosceles Triangle 182"/>
            <p:cNvSpPr/>
            <p:nvPr/>
          </p:nvSpPr>
          <p:spPr>
            <a:xfrm>
              <a:off x="4572000" y="5423505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sp>
          <p:nvSpPr>
            <p:cNvPr id="184" name="Isosceles Triangle 183"/>
            <p:cNvSpPr/>
            <p:nvPr/>
          </p:nvSpPr>
          <p:spPr>
            <a:xfrm>
              <a:off x="5122639" y="5423505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5</a:t>
              </a:r>
              <a:endParaRPr lang="en-US" sz="3200" b="1" dirty="0"/>
            </a:p>
          </p:txBody>
        </p:sp>
        <p:sp>
          <p:nvSpPr>
            <p:cNvPr id="185" name="Isosceles Triangle 184"/>
            <p:cNvSpPr/>
            <p:nvPr/>
          </p:nvSpPr>
          <p:spPr>
            <a:xfrm>
              <a:off x="5753386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4</a:t>
              </a:r>
              <a:endParaRPr lang="en-US" sz="3200" b="1" dirty="0"/>
            </a:p>
          </p:txBody>
        </p:sp>
        <p:sp>
          <p:nvSpPr>
            <p:cNvPr id="186" name="Isosceles Triangle 185"/>
            <p:cNvSpPr/>
            <p:nvPr/>
          </p:nvSpPr>
          <p:spPr>
            <a:xfrm>
              <a:off x="6323449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9</a:t>
              </a:r>
              <a:endParaRPr lang="en-US" sz="3200" b="1" dirty="0"/>
            </a:p>
          </p:txBody>
        </p:sp>
        <p:sp>
          <p:nvSpPr>
            <p:cNvPr id="187" name="Isosceles Triangle 186"/>
            <p:cNvSpPr/>
            <p:nvPr/>
          </p:nvSpPr>
          <p:spPr>
            <a:xfrm>
              <a:off x="6865901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</a:t>
              </a:r>
              <a:endParaRPr lang="en-US" sz="3200" b="1" dirty="0"/>
            </a:p>
          </p:txBody>
        </p:sp>
        <p:sp>
          <p:nvSpPr>
            <p:cNvPr id="188" name="Isosceles Triangle 187"/>
            <p:cNvSpPr/>
            <p:nvPr/>
          </p:nvSpPr>
          <p:spPr>
            <a:xfrm>
              <a:off x="7859540" y="5395382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</a:t>
              </a:r>
              <a:endParaRPr lang="en-US" sz="3200" b="1" dirty="0"/>
            </a:p>
          </p:txBody>
        </p:sp>
        <p:sp>
          <p:nvSpPr>
            <p:cNvPr id="189" name="Isosceles Triangle 188"/>
            <p:cNvSpPr/>
            <p:nvPr/>
          </p:nvSpPr>
          <p:spPr>
            <a:xfrm>
              <a:off x="8410179" y="5395382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cxnSp>
          <p:nvCxnSpPr>
            <p:cNvPr id="190" name="Straight Arrow Connector 189"/>
            <p:cNvCxnSpPr/>
            <p:nvPr/>
          </p:nvCxnSpPr>
          <p:spPr>
            <a:xfrm flipH="1">
              <a:off x="4831026" y="5067300"/>
              <a:ext cx="161819" cy="3184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5067014" y="5067300"/>
              <a:ext cx="305098" cy="35620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6017788" y="5067300"/>
              <a:ext cx="74650" cy="29648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 flipH="1">
              <a:off x="6592187" y="5089172"/>
              <a:ext cx="204845" cy="29648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6903506" y="5107068"/>
              <a:ext cx="224631" cy="25671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endCxn id="189" idx="0"/>
            </p:cNvCxnSpPr>
            <p:nvPr/>
          </p:nvCxnSpPr>
          <p:spPr>
            <a:xfrm>
              <a:off x="8669766" y="5087184"/>
              <a:ext cx="2649" cy="3081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8121776" y="5059845"/>
              <a:ext cx="2649" cy="3081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8" name="Straight Connector 197"/>
          <p:cNvCxnSpPr/>
          <p:nvPr/>
        </p:nvCxnSpPr>
        <p:spPr>
          <a:xfrm>
            <a:off x="4495800" y="1295400"/>
            <a:ext cx="0" cy="5181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1453190" y="6273225"/>
            <a:ext cx="2088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Expectimax</a:t>
            </a:r>
            <a:endParaRPr lang="en-US" sz="3200" dirty="0"/>
          </a:p>
        </p:txBody>
      </p:sp>
      <p:sp>
        <p:nvSpPr>
          <p:cNvPr id="201" name="TextBox 200"/>
          <p:cNvSpPr txBox="1"/>
          <p:nvPr/>
        </p:nvSpPr>
        <p:spPr>
          <a:xfrm>
            <a:off x="6118911" y="6256486"/>
            <a:ext cx="164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Minimax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4139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4630351" y="5171547"/>
            <a:ext cx="4267200" cy="11530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52400" y="5171547"/>
            <a:ext cx="4267200" cy="115305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vs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Expectimax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4724947" y="1416129"/>
            <a:ext cx="4100415" cy="4724400"/>
            <a:chOff x="0" y="1295400"/>
            <a:chExt cx="8964386" cy="5486400"/>
          </a:xfrm>
        </p:grpSpPr>
        <p:sp>
          <p:nvSpPr>
            <p:cNvPr id="126" name="Rectangle 125"/>
            <p:cNvSpPr/>
            <p:nvPr/>
          </p:nvSpPr>
          <p:spPr>
            <a:xfrm>
              <a:off x="4038600" y="12954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7" name="Isosceles Triangle 126"/>
            <p:cNvSpPr/>
            <p:nvPr/>
          </p:nvSpPr>
          <p:spPr>
            <a:xfrm>
              <a:off x="1330036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8" name="Isosceles Triangle 127"/>
            <p:cNvSpPr/>
            <p:nvPr/>
          </p:nvSpPr>
          <p:spPr>
            <a:xfrm>
              <a:off x="4572000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9" name="Isosceles Triangle 128"/>
            <p:cNvSpPr/>
            <p:nvPr/>
          </p:nvSpPr>
          <p:spPr>
            <a:xfrm>
              <a:off x="7086600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5655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644072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3</a:t>
              </a:r>
              <a:endParaRPr lang="en-US" sz="3200" b="1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800927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2672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479473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6</a:t>
              </a:r>
              <a:endParaRPr lang="en-US" sz="3200" b="1" dirty="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8580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80010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cxnSp>
          <p:nvCxnSpPr>
            <p:cNvPr id="137" name="Straight Arrow Connector 136"/>
            <p:cNvCxnSpPr/>
            <p:nvPr/>
          </p:nvCxnSpPr>
          <p:spPr>
            <a:xfrm flipH="1">
              <a:off x="2063172" y="2082800"/>
              <a:ext cx="1806039" cy="3786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708194" y="2191657"/>
              <a:ext cx="331892" cy="34108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5110843" y="2062595"/>
              <a:ext cx="2462316" cy="47014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H="1">
              <a:off x="979055" y="3659744"/>
              <a:ext cx="665017" cy="82005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1868879" y="3654796"/>
              <a:ext cx="194293" cy="68860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>
              <a:off x="2209141" y="3729676"/>
              <a:ext cx="786041" cy="61372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>
              <a:off x="4674754" y="3631046"/>
              <a:ext cx="274287" cy="71235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5305301" y="3692236"/>
              <a:ext cx="593272" cy="65116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H="1">
              <a:off x="7294088" y="3594925"/>
              <a:ext cx="279071" cy="88487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7832931" y="3603831"/>
              <a:ext cx="537523" cy="73956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Isosceles Triangle 146"/>
            <p:cNvSpPr/>
            <p:nvPr/>
          </p:nvSpPr>
          <p:spPr>
            <a:xfrm>
              <a:off x="0" y="5823857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sp>
          <p:nvSpPr>
            <p:cNvPr id="148" name="Isosceles Triangle 147"/>
            <p:cNvSpPr/>
            <p:nvPr/>
          </p:nvSpPr>
          <p:spPr>
            <a:xfrm>
              <a:off x="1131455" y="5823857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5</a:t>
              </a:r>
              <a:endParaRPr lang="en-US" sz="3200" b="1" dirty="0"/>
            </a:p>
          </p:txBody>
        </p:sp>
        <p:sp>
          <p:nvSpPr>
            <p:cNvPr id="149" name="Isosceles Triangle 148"/>
            <p:cNvSpPr/>
            <p:nvPr/>
          </p:nvSpPr>
          <p:spPr>
            <a:xfrm>
              <a:off x="2427514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4</a:t>
              </a:r>
              <a:endParaRPr lang="en-US" sz="3200" b="1" dirty="0"/>
            </a:p>
          </p:txBody>
        </p:sp>
        <p:sp>
          <p:nvSpPr>
            <p:cNvPr id="150" name="Isosceles Triangle 149"/>
            <p:cNvSpPr/>
            <p:nvPr/>
          </p:nvSpPr>
          <p:spPr>
            <a:xfrm>
              <a:off x="3598882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9</a:t>
              </a:r>
              <a:endParaRPr lang="en-US" sz="3200" b="1" dirty="0"/>
            </a:p>
          </p:txBody>
        </p:sp>
        <p:sp>
          <p:nvSpPr>
            <p:cNvPr id="151" name="Isosceles Triangle 150"/>
            <p:cNvSpPr/>
            <p:nvPr/>
          </p:nvSpPr>
          <p:spPr>
            <a:xfrm>
              <a:off x="4713514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</a:t>
              </a:r>
              <a:endParaRPr lang="en-US" sz="3200" b="1" dirty="0"/>
            </a:p>
          </p:txBody>
        </p:sp>
        <p:sp>
          <p:nvSpPr>
            <p:cNvPr id="152" name="Isosceles Triangle 151"/>
            <p:cNvSpPr/>
            <p:nvPr/>
          </p:nvSpPr>
          <p:spPr>
            <a:xfrm>
              <a:off x="6755245" y="5791199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</a:t>
              </a:r>
              <a:endParaRPr lang="en-US" sz="3200" b="1" dirty="0"/>
            </a:p>
          </p:txBody>
        </p:sp>
        <p:sp>
          <p:nvSpPr>
            <p:cNvPr id="153" name="Isosceles Triangle 152"/>
            <p:cNvSpPr/>
            <p:nvPr/>
          </p:nvSpPr>
          <p:spPr>
            <a:xfrm>
              <a:off x="7886700" y="5791199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 flipH="1">
              <a:off x="532247" y="5410200"/>
              <a:ext cx="332507" cy="36978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1017155" y="5410200"/>
              <a:ext cx="626917" cy="41365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>
              <a:off x="2970809" y="5410200"/>
              <a:ext cx="153391" cy="3443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H="1">
              <a:off x="4151085" y="5435600"/>
              <a:ext cx="420915" cy="3443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4790785" y="5456382"/>
              <a:ext cx="461572" cy="29812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3" idx="0"/>
            </p:cNvCxnSpPr>
            <p:nvPr/>
          </p:nvCxnSpPr>
          <p:spPr>
            <a:xfrm>
              <a:off x="8420100" y="5433291"/>
              <a:ext cx="5443" cy="3579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>
              <a:off x="7294088" y="5401542"/>
              <a:ext cx="5443" cy="3579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81000" y="1450145"/>
            <a:ext cx="3942809" cy="4724400"/>
            <a:chOff x="4572000" y="1524000"/>
            <a:chExt cx="4362651" cy="4724400"/>
          </a:xfrm>
        </p:grpSpPr>
        <p:sp>
          <p:nvSpPr>
            <p:cNvPr id="162" name="Rectangle 161"/>
            <p:cNvSpPr/>
            <p:nvPr/>
          </p:nvSpPr>
          <p:spPr>
            <a:xfrm>
              <a:off x="6537444" y="15240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3" name="Isosceles Triangle 162"/>
            <p:cNvSpPr/>
            <p:nvPr/>
          </p:nvSpPr>
          <p:spPr>
            <a:xfrm>
              <a:off x="5219282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4" name="Isosceles Triangle 163"/>
            <p:cNvSpPr/>
            <p:nvPr/>
          </p:nvSpPr>
          <p:spPr>
            <a:xfrm>
              <a:off x="6797031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5" name="Isosceles Triangle 164"/>
            <p:cNvSpPr/>
            <p:nvPr/>
          </p:nvSpPr>
          <p:spPr>
            <a:xfrm>
              <a:off x="8020799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4788885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5372112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3</a:t>
              </a:r>
              <a:endParaRPr lang="en-US" sz="3200" b="1" dirty="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5935113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6648696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238667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6</a:t>
              </a:r>
              <a:endParaRPr lang="en-US" sz="3200" b="1" dirty="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909547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8465805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 flipH="1">
              <a:off x="5576073" y="2202039"/>
              <a:ext cx="878936" cy="32609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6863312" y="2295777"/>
              <a:ext cx="161520" cy="29371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>
              <a:off x="7059267" y="2184640"/>
              <a:ext cx="1198322" cy="40485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 flipH="1">
              <a:off x="5048472" y="3559963"/>
              <a:ext cx="323640" cy="70616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5481518" y="3555702"/>
              <a:ext cx="94556" cy="59296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>
              <a:off x="5647111" y="3620182"/>
              <a:ext cx="382538" cy="52848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 flipH="1">
              <a:off x="6847038" y="3535251"/>
              <a:ext cx="133486" cy="61341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7153903" y="3587942"/>
              <a:ext cx="288725" cy="5607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 flipH="1">
              <a:off x="8121776" y="3504147"/>
              <a:ext cx="135814" cy="76197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8384012" y="3511816"/>
              <a:ext cx="261594" cy="63685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Isosceles Triangle 182"/>
            <p:cNvSpPr/>
            <p:nvPr/>
          </p:nvSpPr>
          <p:spPr>
            <a:xfrm>
              <a:off x="4572000" y="5423505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sp>
          <p:nvSpPr>
            <p:cNvPr id="184" name="Isosceles Triangle 183"/>
            <p:cNvSpPr/>
            <p:nvPr/>
          </p:nvSpPr>
          <p:spPr>
            <a:xfrm>
              <a:off x="5122639" y="5423505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5</a:t>
              </a:r>
              <a:endParaRPr lang="en-US" sz="3200" b="1" dirty="0"/>
            </a:p>
          </p:txBody>
        </p:sp>
        <p:sp>
          <p:nvSpPr>
            <p:cNvPr id="185" name="Isosceles Triangle 184"/>
            <p:cNvSpPr/>
            <p:nvPr/>
          </p:nvSpPr>
          <p:spPr>
            <a:xfrm>
              <a:off x="5753386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4</a:t>
              </a:r>
              <a:endParaRPr lang="en-US" sz="3200" b="1" dirty="0"/>
            </a:p>
          </p:txBody>
        </p:sp>
        <p:sp>
          <p:nvSpPr>
            <p:cNvPr id="186" name="Isosceles Triangle 185"/>
            <p:cNvSpPr/>
            <p:nvPr/>
          </p:nvSpPr>
          <p:spPr>
            <a:xfrm>
              <a:off x="6323449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9</a:t>
              </a:r>
              <a:endParaRPr lang="en-US" sz="3200" b="1" dirty="0"/>
            </a:p>
          </p:txBody>
        </p:sp>
        <p:sp>
          <p:nvSpPr>
            <p:cNvPr id="187" name="Isosceles Triangle 186"/>
            <p:cNvSpPr/>
            <p:nvPr/>
          </p:nvSpPr>
          <p:spPr>
            <a:xfrm>
              <a:off x="6865901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</a:t>
              </a:r>
              <a:endParaRPr lang="en-US" sz="3200" b="1" dirty="0"/>
            </a:p>
          </p:txBody>
        </p:sp>
        <p:sp>
          <p:nvSpPr>
            <p:cNvPr id="188" name="Isosceles Triangle 187"/>
            <p:cNvSpPr/>
            <p:nvPr/>
          </p:nvSpPr>
          <p:spPr>
            <a:xfrm>
              <a:off x="7859540" y="5395382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</a:t>
              </a:r>
              <a:endParaRPr lang="en-US" sz="3200" b="1" dirty="0"/>
            </a:p>
          </p:txBody>
        </p:sp>
        <p:sp>
          <p:nvSpPr>
            <p:cNvPr id="189" name="Isosceles Triangle 188"/>
            <p:cNvSpPr/>
            <p:nvPr/>
          </p:nvSpPr>
          <p:spPr>
            <a:xfrm>
              <a:off x="8410179" y="5395382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cxnSp>
          <p:nvCxnSpPr>
            <p:cNvPr id="190" name="Straight Arrow Connector 189"/>
            <p:cNvCxnSpPr/>
            <p:nvPr/>
          </p:nvCxnSpPr>
          <p:spPr>
            <a:xfrm flipH="1">
              <a:off x="4831026" y="5067300"/>
              <a:ext cx="161819" cy="3184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5067014" y="5067300"/>
              <a:ext cx="305098" cy="35620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6017788" y="5067300"/>
              <a:ext cx="74650" cy="29648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 flipH="1">
              <a:off x="6592187" y="5089172"/>
              <a:ext cx="204845" cy="29648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6903506" y="5107068"/>
              <a:ext cx="224631" cy="25671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endCxn id="189" idx="0"/>
            </p:cNvCxnSpPr>
            <p:nvPr/>
          </p:nvCxnSpPr>
          <p:spPr>
            <a:xfrm>
              <a:off x="8669766" y="5087184"/>
              <a:ext cx="2649" cy="3081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8121776" y="5059845"/>
              <a:ext cx="2649" cy="3081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8" name="Straight Connector 197"/>
          <p:cNvCxnSpPr/>
          <p:nvPr/>
        </p:nvCxnSpPr>
        <p:spPr>
          <a:xfrm>
            <a:off x="4495800" y="1295400"/>
            <a:ext cx="0" cy="5181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1453190" y="6273225"/>
            <a:ext cx="1786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Terminals</a:t>
            </a:r>
            <a:endParaRPr lang="en-US" sz="3200" dirty="0"/>
          </a:p>
        </p:txBody>
      </p:sp>
      <p:sp>
        <p:nvSpPr>
          <p:cNvPr id="201" name="TextBox 200"/>
          <p:cNvSpPr txBox="1"/>
          <p:nvPr/>
        </p:nvSpPr>
        <p:spPr>
          <a:xfrm>
            <a:off x="6118911" y="6256486"/>
            <a:ext cx="1786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Terminals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588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4674754" y="3953020"/>
            <a:ext cx="4267200" cy="11530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61636" y="3999604"/>
            <a:ext cx="4267200" cy="115305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vs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Expectimax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4724947" y="1416129"/>
            <a:ext cx="4100415" cy="4724400"/>
            <a:chOff x="0" y="1295400"/>
            <a:chExt cx="8964386" cy="5486400"/>
          </a:xfrm>
        </p:grpSpPr>
        <p:sp>
          <p:nvSpPr>
            <p:cNvPr id="126" name="Rectangle 125"/>
            <p:cNvSpPr/>
            <p:nvPr/>
          </p:nvSpPr>
          <p:spPr>
            <a:xfrm>
              <a:off x="4038600" y="12954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7" name="Isosceles Triangle 126"/>
            <p:cNvSpPr/>
            <p:nvPr/>
          </p:nvSpPr>
          <p:spPr>
            <a:xfrm>
              <a:off x="1330036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8" name="Isosceles Triangle 127"/>
            <p:cNvSpPr/>
            <p:nvPr/>
          </p:nvSpPr>
          <p:spPr>
            <a:xfrm>
              <a:off x="4572000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9" name="Isosceles Triangle 128"/>
            <p:cNvSpPr/>
            <p:nvPr/>
          </p:nvSpPr>
          <p:spPr>
            <a:xfrm>
              <a:off x="7086600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5655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644072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3</a:t>
              </a:r>
              <a:endParaRPr lang="en-US" sz="3200" b="1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800927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2672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479473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6</a:t>
              </a:r>
              <a:endParaRPr lang="en-US" sz="3200" b="1" dirty="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8580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80010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cxnSp>
          <p:nvCxnSpPr>
            <p:cNvPr id="137" name="Straight Arrow Connector 136"/>
            <p:cNvCxnSpPr/>
            <p:nvPr/>
          </p:nvCxnSpPr>
          <p:spPr>
            <a:xfrm flipH="1">
              <a:off x="2063172" y="2082800"/>
              <a:ext cx="1806039" cy="3786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708194" y="2191657"/>
              <a:ext cx="331892" cy="34108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5110843" y="2062595"/>
              <a:ext cx="2462316" cy="47014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H="1">
              <a:off x="979055" y="3659744"/>
              <a:ext cx="665017" cy="82005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1868879" y="3654796"/>
              <a:ext cx="194293" cy="68860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>
              <a:off x="2209141" y="3729676"/>
              <a:ext cx="786041" cy="61372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>
              <a:off x="4674754" y="3631046"/>
              <a:ext cx="274287" cy="71235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5305301" y="3692236"/>
              <a:ext cx="593272" cy="65116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H="1">
              <a:off x="7294088" y="3594925"/>
              <a:ext cx="279071" cy="88487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7832931" y="3603831"/>
              <a:ext cx="537523" cy="73956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Isosceles Triangle 146"/>
            <p:cNvSpPr/>
            <p:nvPr/>
          </p:nvSpPr>
          <p:spPr>
            <a:xfrm>
              <a:off x="0" y="5823857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sp>
          <p:nvSpPr>
            <p:cNvPr id="148" name="Isosceles Triangle 147"/>
            <p:cNvSpPr/>
            <p:nvPr/>
          </p:nvSpPr>
          <p:spPr>
            <a:xfrm>
              <a:off x="1131455" y="5823857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5</a:t>
              </a:r>
              <a:endParaRPr lang="en-US" sz="3200" b="1" dirty="0"/>
            </a:p>
          </p:txBody>
        </p:sp>
        <p:sp>
          <p:nvSpPr>
            <p:cNvPr id="149" name="Isosceles Triangle 148"/>
            <p:cNvSpPr/>
            <p:nvPr/>
          </p:nvSpPr>
          <p:spPr>
            <a:xfrm>
              <a:off x="2427514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4</a:t>
              </a:r>
              <a:endParaRPr lang="en-US" sz="3200" b="1" dirty="0"/>
            </a:p>
          </p:txBody>
        </p:sp>
        <p:sp>
          <p:nvSpPr>
            <p:cNvPr id="150" name="Isosceles Triangle 149"/>
            <p:cNvSpPr/>
            <p:nvPr/>
          </p:nvSpPr>
          <p:spPr>
            <a:xfrm>
              <a:off x="3598882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9</a:t>
              </a:r>
              <a:endParaRPr lang="en-US" sz="3200" b="1" dirty="0"/>
            </a:p>
          </p:txBody>
        </p:sp>
        <p:sp>
          <p:nvSpPr>
            <p:cNvPr id="151" name="Isosceles Triangle 150"/>
            <p:cNvSpPr/>
            <p:nvPr/>
          </p:nvSpPr>
          <p:spPr>
            <a:xfrm>
              <a:off x="4713514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</a:t>
              </a:r>
              <a:endParaRPr lang="en-US" sz="3200" b="1" dirty="0"/>
            </a:p>
          </p:txBody>
        </p:sp>
        <p:sp>
          <p:nvSpPr>
            <p:cNvPr id="152" name="Isosceles Triangle 151"/>
            <p:cNvSpPr/>
            <p:nvPr/>
          </p:nvSpPr>
          <p:spPr>
            <a:xfrm>
              <a:off x="6755245" y="5791199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</a:t>
              </a:r>
              <a:endParaRPr lang="en-US" sz="3200" b="1" dirty="0"/>
            </a:p>
          </p:txBody>
        </p:sp>
        <p:sp>
          <p:nvSpPr>
            <p:cNvPr id="153" name="Isosceles Triangle 152"/>
            <p:cNvSpPr/>
            <p:nvPr/>
          </p:nvSpPr>
          <p:spPr>
            <a:xfrm>
              <a:off x="7886700" y="5791199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 flipH="1">
              <a:off x="532247" y="5410200"/>
              <a:ext cx="332507" cy="36978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1017155" y="5410200"/>
              <a:ext cx="626917" cy="41365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>
              <a:off x="2970809" y="5410200"/>
              <a:ext cx="153391" cy="3443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H="1">
              <a:off x="4151085" y="5435600"/>
              <a:ext cx="420915" cy="3443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4790785" y="5456382"/>
              <a:ext cx="461572" cy="29812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3" idx="0"/>
            </p:cNvCxnSpPr>
            <p:nvPr/>
          </p:nvCxnSpPr>
          <p:spPr>
            <a:xfrm>
              <a:off x="8420100" y="5433291"/>
              <a:ext cx="5443" cy="3579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>
              <a:off x="7294088" y="5401542"/>
              <a:ext cx="5443" cy="3579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81000" y="1450145"/>
            <a:ext cx="3942809" cy="4724400"/>
            <a:chOff x="4572000" y="1524000"/>
            <a:chExt cx="4362651" cy="4724400"/>
          </a:xfrm>
        </p:grpSpPr>
        <p:sp>
          <p:nvSpPr>
            <p:cNvPr id="162" name="Rectangle 161"/>
            <p:cNvSpPr/>
            <p:nvPr/>
          </p:nvSpPr>
          <p:spPr>
            <a:xfrm>
              <a:off x="6537444" y="15240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3" name="Isosceles Triangle 162"/>
            <p:cNvSpPr/>
            <p:nvPr/>
          </p:nvSpPr>
          <p:spPr>
            <a:xfrm>
              <a:off x="5219282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4" name="Isosceles Triangle 163"/>
            <p:cNvSpPr/>
            <p:nvPr/>
          </p:nvSpPr>
          <p:spPr>
            <a:xfrm>
              <a:off x="6797031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5" name="Isosceles Triangle 164"/>
            <p:cNvSpPr/>
            <p:nvPr/>
          </p:nvSpPr>
          <p:spPr>
            <a:xfrm>
              <a:off x="8020799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4788885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5372112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3</a:t>
              </a:r>
              <a:endParaRPr lang="en-US" sz="3200" b="1" dirty="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5935113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6648696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238667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6</a:t>
              </a:r>
              <a:endParaRPr lang="en-US" sz="3200" b="1" dirty="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909547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8465805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 flipH="1">
              <a:off x="5576073" y="2202039"/>
              <a:ext cx="878936" cy="32609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6863312" y="2295777"/>
              <a:ext cx="161520" cy="29371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>
              <a:off x="7059267" y="2184640"/>
              <a:ext cx="1198322" cy="40485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 flipH="1">
              <a:off x="5048472" y="3559963"/>
              <a:ext cx="323640" cy="70616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5481518" y="3555702"/>
              <a:ext cx="94556" cy="59296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>
              <a:off x="5647111" y="3620182"/>
              <a:ext cx="382538" cy="52848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 flipH="1">
              <a:off x="6847038" y="3535251"/>
              <a:ext cx="133486" cy="61341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7153903" y="3587942"/>
              <a:ext cx="288725" cy="5607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 flipH="1">
              <a:off x="8121776" y="3504147"/>
              <a:ext cx="135814" cy="76197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8384012" y="3511816"/>
              <a:ext cx="261594" cy="63685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Isosceles Triangle 182"/>
            <p:cNvSpPr/>
            <p:nvPr/>
          </p:nvSpPr>
          <p:spPr>
            <a:xfrm>
              <a:off x="4572000" y="5423505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sp>
          <p:nvSpPr>
            <p:cNvPr id="184" name="Isosceles Triangle 183"/>
            <p:cNvSpPr/>
            <p:nvPr/>
          </p:nvSpPr>
          <p:spPr>
            <a:xfrm>
              <a:off x="5122639" y="5423505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5</a:t>
              </a:r>
              <a:endParaRPr lang="en-US" sz="3200" b="1" dirty="0"/>
            </a:p>
          </p:txBody>
        </p:sp>
        <p:sp>
          <p:nvSpPr>
            <p:cNvPr id="185" name="Isosceles Triangle 184"/>
            <p:cNvSpPr/>
            <p:nvPr/>
          </p:nvSpPr>
          <p:spPr>
            <a:xfrm>
              <a:off x="5753386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4</a:t>
              </a:r>
              <a:endParaRPr lang="en-US" sz="3200" b="1" dirty="0"/>
            </a:p>
          </p:txBody>
        </p:sp>
        <p:sp>
          <p:nvSpPr>
            <p:cNvPr id="186" name="Isosceles Triangle 185"/>
            <p:cNvSpPr/>
            <p:nvPr/>
          </p:nvSpPr>
          <p:spPr>
            <a:xfrm>
              <a:off x="6323449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9</a:t>
              </a:r>
              <a:endParaRPr lang="en-US" sz="3200" b="1" dirty="0"/>
            </a:p>
          </p:txBody>
        </p:sp>
        <p:sp>
          <p:nvSpPr>
            <p:cNvPr id="187" name="Isosceles Triangle 186"/>
            <p:cNvSpPr/>
            <p:nvPr/>
          </p:nvSpPr>
          <p:spPr>
            <a:xfrm>
              <a:off x="6865901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</a:t>
              </a:r>
              <a:endParaRPr lang="en-US" sz="3200" b="1" dirty="0"/>
            </a:p>
          </p:txBody>
        </p:sp>
        <p:sp>
          <p:nvSpPr>
            <p:cNvPr id="188" name="Isosceles Triangle 187"/>
            <p:cNvSpPr/>
            <p:nvPr/>
          </p:nvSpPr>
          <p:spPr>
            <a:xfrm>
              <a:off x="7859540" y="5395382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</a:t>
              </a:r>
              <a:endParaRPr lang="en-US" sz="3200" b="1" dirty="0"/>
            </a:p>
          </p:txBody>
        </p:sp>
        <p:sp>
          <p:nvSpPr>
            <p:cNvPr id="189" name="Isosceles Triangle 188"/>
            <p:cNvSpPr/>
            <p:nvPr/>
          </p:nvSpPr>
          <p:spPr>
            <a:xfrm>
              <a:off x="8410179" y="5395382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cxnSp>
          <p:nvCxnSpPr>
            <p:cNvPr id="190" name="Straight Arrow Connector 189"/>
            <p:cNvCxnSpPr/>
            <p:nvPr/>
          </p:nvCxnSpPr>
          <p:spPr>
            <a:xfrm flipH="1">
              <a:off x="4831026" y="5067300"/>
              <a:ext cx="161819" cy="3184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5067014" y="5067300"/>
              <a:ext cx="305098" cy="35620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6017788" y="5067300"/>
              <a:ext cx="74650" cy="29648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 flipH="1">
              <a:off x="6592187" y="5089172"/>
              <a:ext cx="204845" cy="29648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6903506" y="5107068"/>
              <a:ext cx="224631" cy="25671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endCxn id="189" idx="0"/>
            </p:cNvCxnSpPr>
            <p:nvPr/>
          </p:nvCxnSpPr>
          <p:spPr>
            <a:xfrm>
              <a:off x="8669766" y="5087184"/>
              <a:ext cx="2649" cy="3081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8121776" y="5059845"/>
              <a:ext cx="2649" cy="3081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8" name="Straight Connector 197"/>
          <p:cNvCxnSpPr/>
          <p:nvPr/>
        </p:nvCxnSpPr>
        <p:spPr>
          <a:xfrm>
            <a:off x="4495800" y="1295400"/>
            <a:ext cx="0" cy="5181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1453190" y="6273225"/>
            <a:ext cx="178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Maximize</a:t>
            </a:r>
            <a:endParaRPr lang="en-US" sz="3200" dirty="0"/>
          </a:p>
        </p:txBody>
      </p:sp>
      <p:sp>
        <p:nvSpPr>
          <p:cNvPr id="201" name="TextBox 200"/>
          <p:cNvSpPr txBox="1"/>
          <p:nvPr/>
        </p:nvSpPr>
        <p:spPr>
          <a:xfrm>
            <a:off x="6118911" y="6256486"/>
            <a:ext cx="178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Maximize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7609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4674754" y="2449717"/>
            <a:ext cx="4267200" cy="11530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24244" y="2459097"/>
            <a:ext cx="4267200" cy="115305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vs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Expectimax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4724947" y="1416129"/>
            <a:ext cx="4100415" cy="4724400"/>
            <a:chOff x="0" y="1295400"/>
            <a:chExt cx="8964386" cy="5486400"/>
          </a:xfrm>
        </p:grpSpPr>
        <p:sp>
          <p:nvSpPr>
            <p:cNvPr id="126" name="Rectangle 125"/>
            <p:cNvSpPr/>
            <p:nvPr/>
          </p:nvSpPr>
          <p:spPr>
            <a:xfrm>
              <a:off x="4038600" y="12954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7" name="Isosceles Triangle 126"/>
            <p:cNvSpPr/>
            <p:nvPr/>
          </p:nvSpPr>
          <p:spPr>
            <a:xfrm>
              <a:off x="1330036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8" name="Isosceles Triangle 127"/>
            <p:cNvSpPr/>
            <p:nvPr/>
          </p:nvSpPr>
          <p:spPr>
            <a:xfrm>
              <a:off x="4572000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9" name="Isosceles Triangle 128"/>
            <p:cNvSpPr/>
            <p:nvPr/>
          </p:nvSpPr>
          <p:spPr>
            <a:xfrm>
              <a:off x="7086600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5655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644072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3</a:t>
              </a:r>
              <a:endParaRPr lang="en-US" sz="3200" b="1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800927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2672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479473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6</a:t>
              </a:r>
              <a:endParaRPr lang="en-US" sz="3200" b="1" dirty="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8580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80010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cxnSp>
          <p:nvCxnSpPr>
            <p:cNvPr id="137" name="Straight Arrow Connector 136"/>
            <p:cNvCxnSpPr/>
            <p:nvPr/>
          </p:nvCxnSpPr>
          <p:spPr>
            <a:xfrm flipH="1">
              <a:off x="2063172" y="2082800"/>
              <a:ext cx="1806039" cy="3786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708194" y="2191657"/>
              <a:ext cx="331892" cy="34108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5110843" y="2062595"/>
              <a:ext cx="2462316" cy="47014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H="1">
              <a:off x="979055" y="3659744"/>
              <a:ext cx="665017" cy="82005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1868879" y="3654796"/>
              <a:ext cx="194293" cy="68860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>
              <a:off x="2209141" y="3729676"/>
              <a:ext cx="786041" cy="61372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>
              <a:off x="4674754" y="3631046"/>
              <a:ext cx="274287" cy="71235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5305301" y="3692236"/>
              <a:ext cx="593272" cy="65116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H="1">
              <a:off x="7294088" y="3594925"/>
              <a:ext cx="279071" cy="88487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7832931" y="3603831"/>
              <a:ext cx="537523" cy="73956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Isosceles Triangle 146"/>
            <p:cNvSpPr/>
            <p:nvPr/>
          </p:nvSpPr>
          <p:spPr>
            <a:xfrm>
              <a:off x="0" y="5823857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sp>
          <p:nvSpPr>
            <p:cNvPr id="148" name="Isosceles Triangle 147"/>
            <p:cNvSpPr/>
            <p:nvPr/>
          </p:nvSpPr>
          <p:spPr>
            <a:xfrm>
              <a:off x="1131455" y="5823857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5</a:t>
              </a:r>
              <a:endParaRPr lang="en-US" sz="3200" b="1" dirty="0"/>
            </a:p>
          </p:txBody>
        </p:sp>
        <p:sp>
          <p:nvSpPr>
            <p:cNvPr id="149" name="Isosceles Triangle 148"/>
            <p:cNvSpPr/>
            <p:nvPr/>
          </p:nvSpPr>
          <p:spPr>
            <a:xfrm>
              <a:off x="2427514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4</a:t>
              </a:r>
              <a:endParaRPr lang="en-US" sz="3200" b="1" dirty="0"/>
            </a:p>
          </p:txBody>
        </p:sp>
        <p:sp>
          <p:nvSpPr>
            <p:cNvPr id="150" name="Isosceles Triangle 149"/>
            <p:cNvSpPr/>
            <p:nvPr/>
          </p:nvSpPr>
          <p:spPr>
            <a:xfrm>
              <a:off x="3598882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9</a:t>
              </a:r>
              <a:endParaRPr lang="en-US" sz="3200" b="1" dirty="0"/>
            </a:p>
          </p:txBody>
        </p:sp>
        <p:sp>
          <p:nvSpPr>
            <p:cNvPr id="151" name="Isosceles Triangle 150"/>
            <p:cNvSpPr/>
            <p:nvPr/>
          </p:nvSpPr>
          <p:spPr>
            <a:xfrm>
              <a:off x="4713514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</a:t>
              </a:r>
              <a:endParaRPr lang="en-US" sz="3200" b="1" dirty="0"/>
            </a:p>
          </p:txBody>
        </p:sp>
        <p:sp>
          <p:nvSpPr>
            <p:cNvPr id="152" name="Isosceles Triangle 151"/>
            <p:cNvSpPr/>
            <p:nvPr/>
          </p:nvSpPr>
          <p:spPr>
            <a:xfrm>
              <a:off x="6755245" y="5791199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</a:t>
              </a:r>
              <a:endParaRPr lang="en-US" sz="3200" b="1" dirty="0"/>
            </a:p>
          </p:txBody>
        </p:sp>
        <p:sp>
          <p:nvSpPr>
            <p:cNvPr id="153" name="Isosceles Triangle 152"/>
            <p:cNvSpPr/>
            <p:nvPr/>
          </p:nvSpPr>
          <p:spPr>
            <a:xfrm>
              <a:off x="7886700" y="5791199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 flipH="1">
              <a:off x="532247" y="5410200"/>
              <a:ext cx="332507" cy="36978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1017155" y="5410200"/>
              <a:ext cx="626917" cy="41365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>
              <a:off x="2970809" y="5410200"/>
              <a:ext cx="153391" cy="3443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H="1">
              <a:off x="4151085" y="5435600"/>
              <a:ext cx="420915" cy="3443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4790785" y="5456382"/>
              <a:ext cx="461572" cy="29812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3" idx="0"/>
            </p:cNvCxnSpPr>
            <p:nvPr/>
          </p:nvCxnSpPr>
          <p:spPr>
            <a:xfrm>
              <a:off x="8420100" y="5433291"/>
              <a:ext cx="5443" cy="3579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>
              <a:off x="7294088" y="5401542"/>
              <a:ext cx="5443" cy="3579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81000" y="1450145"/>
            <a:ext cx="3942809" cy="4724400"/>
            <a:chOff x="4572000" y="1524000"/>
            <a:chExt cx="4362651" cy="4724400"/>
          </a:xfrm>
        </p:grpSpPr>
        <p:sp>
          <p:nvSpPr>
            <p:cNvPr id="162" name="Rectangle 161"/>
            <p:cNvSpPr/>
            <p:nvPr/>
          </p:nvSpPr>
          <p:spPr>
            <a:xfrm>
              <a:off x="6537444" y="15240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3" name="Isosceles Triangle 162"/>
            <p:cNvSpPr/>
            <p:nvPr/>
          </p:nvSpPr>
          <p:spPr>
            <a:xfrm>
              <a:off x="5219282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4" name="Isosceles Triangle 163"/>
            <p:cNvSpPr/>
            <p:nvPr/>
          </p:nvSpPr>
          <p:spPr>
            <a:xfrm>
              <a:off x="6797031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5" name="Isosceles Triangle 164"/>
            <p:cNvSpPr/>
            <p:nvPr/>
          </p:nvSpPr>
          <p:spPr>
            <a:xfrm>
              <a:off x="8020799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4788885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5372112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3</a:t>
              </a:r>
              <a:endParaRPr lang="en-US" sz="3200" b="1" dirty="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5935113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6648696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238667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6</a:t>
              </a:r>
              <a:endParaRPr lang="en-US" sz="3200" b="1" dirty="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909547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8465805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 flipH="1">
              <a:off x="5576073" y="2202039"/>
              <a:ext cx="878936" cy="32609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6863312" y="2295777"/>
              <a:ext cx="161520" cy="29371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>
              <a:off x="7059267" y="2184640"/>
              <a:ext cx="1198322" cy="40485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 flipH="1">
              <a:off x="5048472" y="3559963"/>
              <a:ext cx="323640" cy="70616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5481518" y="3555702"/>
              <a:ext cx="94556" cy="59296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>
              <a:off x="5647111" y="3620182"/>
              <a:ext cx="382538" cy="52848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 flipH="1">
              <a:off x="6847038" y="3535251"/>
              <a:ext cx="133486" cy="61341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7153903" y="3587942"/>
              <a:ext cx="288725" cy="5607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 flipH="1">
              <a:off x="8121776" y="3504147"/>
              <a:ext cx="135814" cy="76197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8384012" y="3511816"/>
              <a:ext cx="261594" cy="63685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Isosceles Triangle 182"/>
            <p:cNvSpPr/>
            <p:nvPr/>
          </p:nvSpPr>
          <p:spPr>
            <a:xfrm>
              <a:off x="4572000" y="5423505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sp>
          <p:nvSpPr>
            <p:cNvPr id="184" name="Isosceles Triangle 183"/>
            <p:cNvSpPr/>
            <p:nvPr/>
          </p:nvSpPr>
          <p:spPr>
            <a:xfrm>
              <a:off x="5122639" y="5423505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5</a:t>
              </a:r>
              <a:endParaRPr lang="en-US" sz="3200" b="1" dirty="0"/>
            </a:p>
          </p:txBody>
        </p:sp>
        <p:sp>
          <p:nvSpPr>
            <p:cNvPr id="185" name="Isosceles Triangle 184"/>
            <p:cNvSpPr/>
            <p:nvPr/>
          </p:nvSpPr>
          <p:spPr>
            <a:xfrm>
              <a:off x="5753386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4</a:t>
              </a:r>
              <a:endParaRPr lang="en-US" sz="3200" b="1" dirty="0"/>
            </a:p>
          </p:txBody>
        </p:sp>
        <p:sp>
          <p:nvSpPr>
            <p:cNvPr id="186" name="Isosceles Triangle 185"/>
            <p:cNvSpPr/>
            <p:nvPr/>
          </p:nvSpPr>
          <p:spPr>
            <a:xfrm>
              <a:off x="6323449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9</a:t>
              </a:r>
              <a:endParaRPr lang="en-US" sz="3200" b="1" dirty="0"/>
            </a:p>
          </p:txBody>
        </p:sp>
        <p:sp>
          <p:nvSpPr>
            <p:cNvPr id="187" name="Isosceles Triangle 186"/>
            <p:cNvSpPr/>
            <p:nvPr/>
          </p:nvSpPr>
          <p:spPr>
            <a:xfrm>
              <a:off x="6865901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</a:t>
              </a:r>
              <a:endParaRPr lang="en-US" sz="3200" b="1" dirty="0"/>
            </a:p>
          </p:txBody>
        </p:sp>
        <p:sp>
          <p:nvSpPr>
            <p:cNvPr id="188" name="Isosceles Triangle 187"/>
            <p:cNvSpPr/>
            <p:nvPr/>
          </p:nvSpPr>
          <p:spPr>
            <a:xfrm>
              <a:off x="7859540" y="5395382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</a:t>
              </a:r>
              <a:endParaRPr lang="en-US" sz="3200" b="1" dirty="0"/>
            </a:p>
          </p:txBody>
        </p:sp>
        <p:sp>
          <p:nvSpPr>
            <p:cNvPr id="189" name="Isosceles Triangle 188"/>
            <p:cNvSpPr/>
            <p:nvPr/>
          </p:nvSpPr>
          <p:spPr>
            <a:xfrm>
              <a:off x="8410179" y="5395382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cxnSp>
          <p:nvCxnSpPr>
            <p:cNvPr id="190" name="Straight Arrow Connector 189"/>
            <p:cNvCxnSpPr/>
            <p:nvPr/>
          </p:nvCxnSpPr>
          <p:spPr>
            <a:xfrm flipH="1">
              <a:off x="4831026" y="5067300"/>
              <a:ext cx="161819" cy="3184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5067014" y="5067300"/>
              <a:ext cx="305098" cy="35620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6017788" y="5067300"/>
              <a:ext cx="74650" cy="29648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 flipH="1">
              <a:off x="6592187" y="5089172"/>
              <a:ext cx="204845" cy="29648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6903506" y="5107068"/>
              <a:ext cx="224631" cy="25671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endCxn id="189" idx="0"/>
            </p:cNvCxnSpPr>
            <p:nvPr/>
          </p:nvCxnSpPr>
          <p:spPr>
            <a:xfrm>
              <a:off x="8669766" y="5087184"/>
              <a:ext cx="2649" cy="3081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8121776" y="5059845"/>
              <a:ext cx="2649" cy="3081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8" name="Straight Connector 197"/>
          <p:cNvCxnSpPr/>
          <p:nvPr/>
        </p:nvCxnSpPr>
        <p:spPr>
          <a:xfrm>
            <a:off x="4495800" y="1295400"/>
            <a:ext cx="0" cy="5181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1453190" y="6273225"/>
            <a:ext cx="2147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Expectation</a:t>
            </a:r>
            <a:endParaRPr lang="en-US" sz="3200" dirty="0"/>
          </a:p>
        </p:txBody>
      </p:sp>
      <p:sp>
        <p:nvSpPr>
          <p:cNvPr id="201" name="TextBox 200"/>
          <p:cNvSpPr txBox="1"/>
          <p:nvPr/>
        </p:nvSpPr>
        <p:spPr>
          <a:xfrm>
            <a:off x="6118911" y="6256486"/>
            <a:ext cx="172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Minimize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3126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-144463"/>
            <a:ext cx="9601200" cy="7002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://news.stanford.edu/news/2008/september10/gifs/heli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://news.stanford.edu/news/2008/september10/gifs/heli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9600"/>
            <a:ext cx="8077200" cy="5411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76600" y="6248400"/>
            <a:ext cx="2972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3"/>
              </a:rPr>
              <a:t>http://youtu.be/kN6ifrqwIMY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7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4674754" y="1325972"/>
            <a:ext cx="4267200" cy="11530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24244" y="1295400"/>
            <a:ext cx="4267200" cy="115305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vs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Expectimax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4724947" y="1416129"/>
            <a:ext cx="4100415" cy="4724400"/>
            <a:chOff x="0" y="1295400"/>
            <a:chExt cx="8964386" cy="5486400"/>
          </a:xfrm>
        </p:grpSpPr>
        <p:sp>
          <p:nvSpPr>
            <p:cNvPr id="126" name="Rectangle 125"/>
            <p:cNvSpPr/>
            <p:nvPr/>
          </p:nvSpPr>
          <p:spPr>
            <a:xfrm>
              <a:off x="4038600" y="12954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7" name="Isosceles Triangle 126"/>
            <p:cNvSpPr/>
            <p:nvPr/>
          </p:nvSpPr>
          <p:spPr>
            <a:xfrm>
              <a:off x="1330036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8" name="Isosceles Triangle 127"/>
            <p:cNvSpPr/>
            <p:nvPr/>
          </p:nvSpPr>
          <p:spPr>
            <a:xfrm>
              <a:off x="4572000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9" name="Isosceles Triangle 128"/>
            <p:cNvSpPr/>
            <p:nvPr/>
          </p:nvSpPr>
          <p:spPr>
            <a:xfrm>
              <a:off x="7086600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5655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644072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3</a:t>
              </a:r>
              <a:endParaRPr lang="en-US" sz="3200" b="1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800927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2672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479473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6</a:t>
              </a:r>
              <a:endParaRPr lang="en-US" sz="3200" b="1" dirty="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8580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80010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cxnSp>
          <p:nvCxnSpPr>
            <p:cNvPr id="137" name="Straight Arrow Connector 136"/>
            <p:cNvCxnSpPr/>
            <p:nvPr/>
          </p:nvCxnSpPr>
          <p:spPr>
            <a:xfrm flipH="1">
              <a:off x="2063172" y="2082800"/>
              <a:ext cx="1806039" cy="3786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708194" y="2191657"/>
              <a:ext cx="331892" cy="34108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5110843" y="2062595"/>
              <a:ext cx="2462316" cy="47014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H="1">
              <a:off x="979055" y="3659744"/>
              <a:ext cx="665017" cy="82005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1868879" y="3654796"/>
              <a:ext cx="194293" cy="68860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>
              <a:off x="2209141" y="3729676"/>
              <a:ext cx="786041" cy="61372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>
              <a:off x="4674754" y="3631046"/>
              <a:ext cx="274287" cy="71235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5305301" y="3692236"/>
              <a:ext cx="593272" cy="65116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H="1">
              <a:off x="7294088" y="3594925"/>
              <a:ext cx="279071" cy="88487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7832931" y="3603831"/>
              <a:ext cx="537523" cy="73956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Isosceles Triangle 146"/>
            <p:cNvSpPr/>
            <p:nvPr/>
          </p:nvSpPr>
          <p:spPr>
            <a:xfrm>
              <a:off x="0" y="5823857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sp>
          <p:nvSpPr>
            <p:cNvPr id="148" name="Isosceles Triangle 147"/>
            <p:cNvSpPr/>
            <p:nvPr/>
          </p:nvSpPr>
          <p:spPr>
            <a:xfrm>
              <a:off x="1131455" y="5823857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5</a:t>
              </a:r>
              <a:endParaRPr lang="en-US" sz="3200" b="1" dirty="0"/>
            </a:p>
          </p:txBody>
        </p:sp>
        <p:sp>
          <p:nvSpPr>
            <p:cNvPr id="149" name="Isosceles Triangle 148"/>
            <p:cNvSpPr/>
            <p:nvPr/>
          </p:nvSpPr>
          <p:spPr>
            <a:xfrm>
              <a:off x="2427514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4</a:t>
              </a:r>
              <a:endParaRPr lang="en-US" sz="3200" b="1" dirty="0"/>
            </a:p>
          </p:txBody>
        </p:sp>
        <p:sp>
          <p:nvSpPr>
            <p:cNvPr id="150" name="Isosceles Triangle 149"/>
            <p:cNvSpPr/>
            <p:nvPr/>
          </p:nvSpPr>
          <p:spPr>
            <a:xfrm>
              <a:off x="3598882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9</a:t>
              </a:r>
              <a:endParaRPr lang="en-US" sz="3200" b="1" dirty="0"/>
            </a:p>
          </p:txBody>
        </p:sp>
        <p:sp>
          <p:nvSpPr>
            <p:cNvPr id="151" name="Isosceles Triangle 150"/>
            <p:cNvSpPr/>
            <p:nvPr/>
          </p:nvSpPr>
          <p:spPr>
            <a:xfrm>
              <a:off x="4713514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</a:t>
              </a:r>
              <a:endParaRPr lang="en-US" sz="3200" b="1" dirty="0"/>
            </a:p>
          </p:txBody>
        </p:sp>
        <p:sp>
          <p:nvSpPr>
            <p:cNvPr id="152" name="Isosceles Triangle 151"/>
            <p:cNvSpPr/>
            <p:nvPr/>
          </p:nvSpPr>
          <p:spPr>
            <a:xfrm>
              <a:off x="6755245" y="5791199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</a:t>
              </a:r>
              <a:endParaRPr lang="en-US" sz="3200" b="1" dirty="0"/>
            </a:p>
          </p:txBody>
        </p:sp>
        <p:sp>
          <p:nvSpPr>
            <p:cNvPr id="153" name="Isosceles Triangle 152"/>
            <p:cNvSpPr/>
            <p:nvPr/>
          </p:nvSpPr>
          <p:spPr>
            <a:xfrm>
              <a:off x="7886700" y="5791199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 flipH="1">
              <a:off x="532247" y="5410200"/>
              <a:ext cx="332507" cy="36978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1017155" y="5410200"/>
              <a:ext cx="626917" cy="41365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>
              <a:off x="2970809" y="5410200"/>
              <a:ext cx="153391" cy="3443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H="1">
              <a:off x="4151085" y="5435600"/>
              <a:ext cx="420915" cy="3443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4790785" y="5456382"/>
              <a:ext cx="461572" cy="29812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3" idx="0"/>
            </p:cNvCxnSpPr>
            <p:nvPr/>
          </p:nvCxnSpPr>
          <p:spPr>
            <a:xfrm>
              <a:off x="8420100" y="5433291"/>
              <a:ext cx="5443" cy="3579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>
              <a:off x="7294088" y="5401542"/>
              <a:ext cx="5443" cy="3579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81000" y="1450145"/>
            <a:ext cx="3942809" cy="4724400"/>
            <a:chOff x="4572000" y="1524000"/>
            <a:chExt cx="4362651" cy="4724400"/>
          </a:xfrm>
        </p:grpSpPr>
        <p:sp>
          <p:nvSpPr>
            <p:cNvPr id="162" name="Rectangle 161"/>
            <p:cNvSpPr/>
            <p:nvPr/>
          </p:nvSpPr>
          <p:spPr>
            <a:xfrm>
              <a:off x="6537444" y="15240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3" name="Isosceles Triangle 162"/>
            <p:cNvSpPr/>
            <p:nvPr/>
          </p:nvSpPr>
          <p:spPr>
            <a:xfrm>
              <a:off x="5219282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4" name="Isosceles Triangle 163"/>
            <p:cNvSpPr/>
            <p:nvPr/>
          </p:nvSpPr>
          <p:spPr>
            <a:xfrm>
              <a:off x="6797031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5" name="Isosceles Triangle 164"/>
            <p:cNvSpPr/>
            <p:nvPr/>
          </p:nvSpPr>
          <p:spPr>
            <a:xfrm>
              <a:off x="8020799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4788885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5372112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3</a:t>
              </a:r>
              <a:endParaRPr lang="en-US" sz="3200" b="1" dirty="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5935113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6648696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238667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6</a:t>
              </a:r>
              <a:endParaRPr lang="en-US" sz="3200" b="1" dirty="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909547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8465805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 flipH="1">
              <a:off x="5576073" y="2202039"/>
              <a:ext cx="878936" cy="32609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6863312" y="2295777"/>
              <a:ext cx="161520" cy="29371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>
              <a:off x="7059267" y="2184640"/>
              <a:ext cx="1198322" cy="40485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 flipH="1">
              <a:off x="5048472" y="3559963"/>
              <a:ext cx="323640" cy="70616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5481518" y="3555702"/>
              <a:ext cx="94556" cy="59296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>
              <a:off x="5647111" y="3620182"/>
              <a:ext cx="382538" cy="52848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 flipH="1">
              <a:off x="6847038" y="3535251"/>
              <a:ext cx="133486" cy="61341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7153903" y="3587942"/>
              <a:ext cx="288725" cy="5607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 flipH="1">
              <a:off x="8121776" y="3504147"/>
              <a:ext cx="135814" cy="76197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8384012" y="3511816"/>
              <a:ext cx="261594" cy="63685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Isosceles Triangle 182"/>
            <p:cNvSpPr/>
            <p:nvPr/>
          </p:nvSpPr>
          <p:spPr>
            <a:xfrm>
              <a:off x="4572000" y="5423505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sp>
          <p:nvSpPr>
            <p:cNvPr id="184" name="Isosceles Triangle 183"/>
            <p:cNvSpPr/>
            <p:nvPr/>
          </p:nvSpPr>
          <p:spPr>
            <a:xfrm>
              <a:off x="5122639" y="5423505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5</a:t>
              </a:r>
              <a:endParaRPr lang="en-US" sz="3200" b="1" dirty="0"/>
            </a:p>
          </p:txBody>
        </p:sp>
        <p:sp>
          <p:nvSpPr>
            <p:cNvPr id="185" name="Isosceles Triangle 184"/>
            <p:cNvSpPr/>
            <p:nvPr/>
          </p:nvSpPr>
          <p:spPr>
            <a:xfrm>
              <a:off x="5753386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4</a:t>
              </a:r>
              <a:endParaRPr lang="en-US" sz="3200" b="1" dirty="0"/>
            </a:p>
          </p:txBody>
        </p:sp>
        <p:sp>
          <p:nvSpPr>
            <p:cNvPr id="186" name="Isosceles Triangle 185"/>
            <p:cNvSpPr/>
            <p:nvPr/>
          </p:nvSpPr>
          <p:spPr>
            <a:xfrm>
              <a:off x="6323449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9</a:t>
              </a:r>
              <a:endParaRPr lang="en-US" sz="3200" b="1" dirty="0"/>
            </a:p>
          </p:txBody>
        </p:sp>
        <p:sp>
          <p:nvSpPr>
            <p:cNvPr id="187" name="Isosceles Triangle 186"/>
            <p:cNvSpPr/>
            <p:nvPr/>
          </p:nvSpPr>
          <p:spPr>
            <a:xfrm>
              <a:off x="6865901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</a:t>
              </a:r>
              <a:endParaRPr lang="en-US" sz="3200" b="1" dirty="0"/>
            </a:p>
          </p:txBody>
        </p:sp>
        <p:sp>
          <p:nvSpPr>
            <p:cNvPr id="188" name="Isosceles Triangle 187"/>
            <p:cNvSpPr/>
            <p:nvPr/>
          </p:nvSpPr>
          <p:spPr>
            <a:xfrm>
              <a:off x="7859540" y="5395382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</a:t>
              </a:r>
              <a:endParaRPr lang="en-US" sz="3200" b="1" dirty="0"/>
            </a:p>
          </p:txBody>
        </p:sp>
        <p:sp>
          <p:nvSpPr>
            <p:cNvPr id="189" name="Isosceles Triangle 188"/>
            <p:cNvSpPr/>
            <p:nvPr/>
          </p:nvSpPr>
          <p:spPr>
            <a:xfrm>
              <a:off x="8410179" y="5395382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cxnSp>
          <p:nvCxnSpPr>
            <p:cNvPr id="190" name="Straight Arrow Connector 189"/>
            <p:cNvCxnSpPr/>
            <p:nvPr/>
          </p:nvCxnSpPr>
          <p:spPr>
            <a:xfrm flipH="1">
              <a:off x="4831026" y="5067300"/>
              <a:ext cx="161819" cy="3184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5067014" y="5067300"/>
              <a:ext cx="305098" cy="35620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6017788" y="5067300"/>
              <a:ext cx="74650" cy="29648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 flipH="1">
              <a:off x="6592187" y="5089172"/>
              <a:ext cx="204845" cy="29648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6903506" y="5107068"/>
              <a:ext cx="224631" cy="25671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endCxn id="189" idx="0"/>
            </p:cNvCxnSpPr>
            <p:nvPr/>
          </p:nvCxnSpPr>
          <p:spPr>
            <a:xfrm>
              <a:off x="8669766" y="5087184"/>
              <a:ext cx="2649" cy="3081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8121776" y="5059845"/>
              <a:ext cx="2649" cy="3081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8" name="Straight Connector 197"/>
          <p:cNvCxnSpPr/>
          <p:nvPr/>
        </p:nvCxnSpPr>
        <p:spPr>
          <a:xfrm>
            <a:off x="4495800" y="1295400"/>
            <a:ext cx="0" cy="5181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1453190" y="6273225"/>
            <a:ext cx="178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Maximize</a:t>
            </a:r>
            <a:endParaRPr lang="en-US" sz="3200" dirty="0"/>
          </a:p>
        </p:txBody>
      </p:sp>
      <p:sp>
        <p:nvSpPr>
          <p:cNvPr id="201" name="TextBox 200"/>
          <p:cNvSpPr txBox="1"/>
          <p:nvPr/>
        </p:nvSpPr>
        <p:spPr>
          <a:xfrm>
            <a:off x="6118911" y="6256486"/>
            <a:ext cx="178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Maximize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7624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ounded Rectangle 80"/>
          <p:cNvSpPr/>
          <p:nvPr/>
        </p:nvSpPr>
        <p:spPr>
          <a:xfrm>
            <a:off x="4724947" y="3964072"/>
            <a:ext cx="4267200" cy="251321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124244" y="3967228"/>
            <a:ext cx="4267200" cy="250977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674754" y="1325972"/>
            <a:ext cx="4267200" cy="251321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24244" y="1295400"/>
            <a:ext cx="4267200" cy="250977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4724947" y="1416129"/>
            <a:ext cx="4100415" cy="4724400"/>
            <a:chOff x="0" y="1295400"/>
            <a:chExt cx="8964386" cy="5486400"/>
          </a:xfrm>
        </p:grpSpPr>
        <p:sp>
          <p:nvSpPr>
            <p:cNvPr id="126" name="Rectangle 125"/>
            <p:cNvSpPr/>
            <p:nvPr/>
          </p:nvSpPr>
          <p:spPr>
            <a:xfrm>
              <a:off x="4038600" y="12954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7" name="Isosceles Triangle 126"/>
            <p:cNvSpPr/>
            <p:nvPr/>
          </p:nvSpPr>
          <p:spPr>
            <a:xfrm>
              <a:off x="1330036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8" name="Isosceles Triangle 127"/>
            <p:cNvSpPr/>
            <p:nvPr/>
          </p:nvSpPr>
          <p:spPr>
            <a:xfrm>
              <a:off x="4572000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29" name="Isosceles Triangle 128"/>
            <p:cNvSpPr/>
            <p:nvPr/>
          </p:nvSpPr>
          <p:spPr>
            <a:xfrm>
              <a:off x="7086600" y="25908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45655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644072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3</a:t>
              </a:r>
              <a:endParaRPr lang="en-US" sz="3200" b="1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800927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2672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479473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6</a:t>
              </a:r>
              <a:endParaRPr lang="en-US" sz="3200" b="1" dirty="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8580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8001000" y="4495800"/>
              <a:ext cx="8382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cxnSp>
          <p:nvCxnSpPr>
            <p:cNvPr id="137" name="Straight Arrow Connector 136"/>
            <p:cNvCxnSpPr/>
            <p:nvPr/>
          </p:nvCxnSpPr>
          <p:spPr>
            <a:xfrm flipH="1">
              <a:off x="2063172" y="2082800"/>
              <a:ext cx="1806039" cy="3786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708194" y="2191657"/>
              <a:ext cx="331892" cy="34108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5110843" y="2062595"/>
              <a:ext cx="2462316" cy="47014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H="1">
              <a:off x="979055" y="3659744"/>
              <a:ext cx="665017" cy="82005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1868879" y="3654796"/>
              <a:ext cx="194293" cy="68860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>
              <a:off x="2209141" y="3729676"/>
              <a:ext cx="786041" cy="61372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>
              <a:off x="4674754" y="3631046"/>
              <a:ext cx="274287" cy="71235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5305301" y="3692236"/>
              <a:ext cx="593272" cy="65116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H="1">
              <a:off x="7294088" y="3594925"/>
              <a:ext cx="279071" cy="88487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7832931" y="3603831"/>
              <a:ext cx="537523" cy="73956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Isosceles Triangle 146"/>
            <p:cNvSpPr/>
            <p:nvPr/>
          </p:nvSpPr>
          <p:spPr>
            <a:xfrm>
              <a:off x="0" y="5823857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sp>
          <p:nvSpPr>
            <p:cNvPr id="148" name="Isosceles Triangle 147"/>
            <p:cNvSpPr/>
            <p:nvPr/>
          </p:nvSpPr>
          <p:spPr>
            <a:xfrm>
              <a:off x="1131455" y="5823857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5</a:t>
              </a:r>
              <a:endParaRPr lang="en-US" sz="3200" b="1" dirty="0"/>
            </a:p>
          </p:txBody>
        </p:sp>
        <p:sp>
          <p:nvSpPr>
            <p:cNvPr id="149" name="Isosceles Triangle 148"/>
            <p:cNvSpPr/>
            <p:nvPr/>
          </p:nvSpPr>
          <p:spPr>
            <a:xfrm>
              <a:off x="2427514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4</a:t>
              </a:r>
              <a:endParaRPr lang="en-US" sz="3200" b="1" dirty="0"/>
            </a:p>
          </p:txBody>
        </p:sp>
        <p:sp>
          <p:nvSpPr>
            <p:cNvPr id="150" name="Isosceles Triangle 149"/>
            <p:cNvSpPr/>
            <p:nvPr/>
          </p:nvSpPr>
          <p:spPr>
            <a:xfrm>
              <a:off x="3598882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9</a:t>
              </a:r>
              <a:endParaRPr lang="en-US" sz="3200" b="1" dirty="0"/>
            </a:p>
          </p:txBody>
        </p:sp>
        <p:sp>
          <p:nvSpPr>
            <p:cNvPr id="151" name="Isosceles Triangle 150"/>
            <p:cNvSpPr/>
            <p:nvPr/>
          </p:nvSpPr>
          <p:spPr>
            <a:xfrm>
              <a:off x="4713514" y="5791200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</a:t>
              </a:r>
              <a:endParaRPr lang="en-US" sz="3200" b="1" dirty="0"/>
            </a:p>
          </p:txBody>
        </p:sp>
        <p:sp>
          <p:nvSpPr>
            <p:cNvPr id="152" name="Isosceles Triangle 151"/>
            <p:cNvSpPr/>
            <p:nvPr/>
          </p:nvSpPr>
          <p:spPr>
            <a:xfrm>
              <a:off x="6755245" y="5791199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</a:t>
              </a:r>
              <a:endParaRPr lang="en-US" sz="3200" b="1" dirty="0"/>
            </a:p>
          </p:txBody>
        </p:sp>
        <p:sp>
          <p:nvSpPr>
            <p:cNvPr id="153" name="Isosceles Triangle 152"/>
            <p:cNvSpPr/>
            <p:nvPr/>
          </p:nvSpPr>
          <p:spPr>
            <a:xfrm>
              <a:off x="7886700" y="5791199"/>
              <a:ext cx="1077686" cy="957943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 flipH="1">
              <a:off x="532247" y="5410200"/>
              <a:ext cx="332507" cy="36978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1017155" y="5410200"/>
              <a:ext cx="626917" cy="41365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>
              <a:off x="2970809" y="5410200"/>
              <a:ext cx="153391" cy="3443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H="1">
              <a:off x="4151085" y="5435600"/>
              <a:ext cx="420915" cy="3443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4790785" y="5456382"/>
              <a:ext cx="461572" cy="29812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3" idx="0"/>
            </p:cNvCxnSpPr>
            <p:nvPr/>
          </p:nvCxnSpPr>
          <p:spPr>
            <a:xfrm>
              <a:off x="8420100" y="5433291"/>
              <a:ext cx="5443" cy="3579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>
              <a:off x="7294088" y="5401542"/>
              <a:ext cx="5443" cy="3579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81000" y="1450145"/>
            <a:ext cx="3942809" cy="4724400"/>
            <a:chOff x="4572000" y="1524000"/>
            <a:chExt cx="4362651" cy="4724400"/>
          </a:xfrm>
        </p:grpSpPr>
        <p:sp>
          <p:nvSpPr>
            <p:cNvPr id="162" name="Rectangle 161"/>
            <p:cNvSpPr/>
            <p:nvPr/>
          </p:nvSpPr>
          <p:spPr>
            <a:xfrm>
              <a:off x="6537444" y="15240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3" name="Isosceles Triangle 162"/>
            <p:cNvSpPr/>
            <p:nvPr/>
          </p:nvSpPr>
          <p:spPr>
            <a:xfrm>
              <a:off x="5219282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4" name="Isosceles Triangle 163"/>
            <p:cNvSpPr/>
            <p:nvPr/>
          </p:nvSpPr>
          <p:spPr>
            <a:xfrm>
              <a:off x="6797031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5" name="Isosceles Triangle 164"/>
            <p:cNvSpPr/>
            <p:nvPr/>
          </p:nvSpPr>
          <p:spPr>
            <a:xfrm>
              <a:off x="8020799" y="26394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4788885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5372112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3</a:t>
              </a:r>
              <a:endParaRPr lang="en-US" sz="3200" b="1" dirty="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5935113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6648696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238667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6</a:t>
              </a:r>
              <a:endParaRPr lang="en-US" sz="3200" b="1" dirty="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909547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8465805" y="4279900"/>
              <a:ext cx="407922" cy="7217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/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 flipH="1">
              <a:off x="5576073" y="2202039"/>
              <a:ext cx="878936" cy="32609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6863312" y="2295777"/>
              <a:ext cx="161520" cy="29371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>
              <a:off x="7059267" y="2184640"/>
              <a:ext cx="1198322" cy="40485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 flipH="1">
              <a:off x="5048472" y="3559963"/>
              <a:ext cx="323640" cy="70616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5481518" y="3555702"/>
              <a:ext cx="94556" cy="59296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>
              <a:off x="5647111" y="3620182"/>
              <a:ext cx="382538" cy="52848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 flipH="1">
              <a:off x="6847038" y="3535251"/>
              <a:ext cx="133486" cy="61341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7153903" y="3587942"/>
              <a:ext cx="288725" cy="5607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 flipH="1">
              <a:off x="8121776" y="3504147"/>
              <a:ext cx="135814" cy="76197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8384012" y="3511816"/>
              <a:ext cx="261594" cy="63685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Isosceles Triangle 182"/>
            <p:cNvSpPr/>
            <p:nvPr/>
          </p:nvSpPr>
          <p:spPr>
            <a:xfrm>
              <a:off x="4572000" y="5423505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sp>
          <p:nvSpPr>
            <p:cNvPr id="184" name="Isosceles Triangle 183"/>
            <p:cNvSpPr/>
            <p:nvPr/>
          </p:nvSpPr>
          <p:spPr>
            <a:xfrm>
              <a:off x="5122639" y="5423505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5</a:t>
              </a:r>
              <a:endParaRPr lang="en-US" sz="3200" b="1" dirty="0"/>
            </a:p>
          </p:txBody>
        </p:sp>
        <p:sp>
          <p:nvSpPr>
            <p:cNvPr id="185" name="Isosceles Triangle 184"/>
            <p:cNvSpPr/>
            <p:nvPr/>
          </p:nvSpPr>
          <p:spPr>
            <a:xfrm>
              <a:off x="5753386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4</a:t>
              </a:r>
              <a:endParaRPr lang="en-US" sz="3200" b="1" dirty="0"/>
            </a:p>
          </p:txBody>
        </p:sp>
        <p:sp>
          <p:nvSpPr>
            <p:cNvPr id="186" name="Isosceles Triangle 185"/>
            <p:cNvSpPr/>
            <p:nvPr/>
          </p:nvSpPr>
          <p:spPr>
            <a:xfrm>
              <a:off x="6323449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9</a:t>
              </a:r>
              <a:endParaRPr lang="en-US" sz="3200" b="1" dirty="0"/>
            </a:p>
          </p:txBody>
        </p:sp>
        <p:sp>
          <p:nvSpPr>
            <p:cNvPr id="187" name="Isosceles Triangle 186"/>
            <p:cNvSpPr/>
            <p:nvPr/>
          </p:nvSpPr>
          <p:spPr>
            <a:xfrm>
              <a:off x="6865901" y="5395383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</a:t>
              </a:r>
              <a:endParaRPr lang="en-US" sz="3200" b="1" dirty="0"/>
            </a:p>
          </p:txBody>
        </p:sp>
        <p:sp>
          <p:nvSpPr>
            <p:cNvPr id="188" name="Isosceles Triangle 187"/>
            <p:cNvSpPr/>
            <p:nvPr/>
          </p:nvSpPr>
          <p:spPr>
            <a:xfrm>
              <a:off x="7859540" y="5395382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</a:t>
              </a:r>
              <a:endParaRPr lang="en-US" sz="3200" b="1" dirty="0"/>
            </a:p>
          </p:txBody>
        </p:sp>
        <p:sp>
          <p:nvSpPr>
            <p:cNvPr id="189" name="Isosceles Triangle 188"/>
            <p:cNvSpPr/>
            <p:nvPr/>
          </p:nvSpPr>
          <p:spPr>
            <a:xfrm>
              <a:off x="8410179" y="5395382"/>
              <a:ext cx="524472" cy="82489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cxnSp>
          <p:nvCxnSpPr>
            <p:cNvPr id="190" name="Straight Arrow Connector 189"/>
            <p:cNvCxnSpPr/>
            <p:nvPr/>
          </p:nvCxnSpPr>
          <p:spPr>
            <a:xfrm flipH="1">
              <a:off x="4831026" y="5067300"/>
              <a:ext cx="161819" cy="3184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5067014" y="5067300"/>
              <a:ext cx="305098" cy="35620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6017788" y="5067300"/>
              <a:ext cx="74650" cy="29648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 flipH="1">
              <a:off x="6592187" y="5089172"/>
              <a:ext cx="204845" cy="29648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6903506" y="5107068"/>
              <a:ext cx="224631" cy="25671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endCxn id="189" idx="0"/>
            </p:cNvCxnSpPr>
            <p:nvPr/>
          </p:nvCxnSpPr>
          <p:spPr>
            <a:xfrm>
              <a:off x="8669766" y="5087184"/>
              <a:ext cx="2649" cy="3081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8121776" y="5059845"/>
              <a:ext cx="2649" cy="3081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8" name="Straight Connector 197"/>
          <p:cNvCxnSpPr/>
          <p:nvPr/>
        </p:nvCxnSpPr>
        <p:spPr>
          <a:xfrm>
            <a:off x="4495800" y="1295400"/>
            <a:ext cx="0" cy="5181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84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vs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Expectimax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198" name="Straight Connector 197"/>
          <p:cNvCxnSpPr/>
          <p:nvPr/>
        </p:nvCxnSpPr>
        <p:spPr>
          <a:xfrm>
            <a:off x="4495800" y="1295400"/>
            <a:ext cx="0" cy="5181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1453190" y="6273225"/>
            <a:ext cx="2088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Expectimax</a:t>
            </a:r>
            <a:endParaRPr lang="en-US" sz="3200" dirty="0"/>
          </a:p>
        </p:txBody>
      </p:sp>
      <p:sp>
        <p:nvSpPr>
          <p:cNvPr id="201" name="TextBox 200"/>
          <p:cNvSpPr txBox="1"/>
          <p:nvPr/>
        </p:nvSpPr>
        <p:spPr>
          <a:xfrm>
            <a:off x="6118911" y="6256486"/>
            <a:ext cx="164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Minimax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84034" y="2316540"/>
            <a:ext cx="3792641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Alternating rows of</a:t>
            </a:r>
          </a:p>
          <a:p>
            <a:pPr algn="ctr"/>
            <a:r>
              <a:rPr lang="en-US" sz="2800" dirty="0" smtClean="0"/>
              <a:t>expectation (nature) and</a:t>
            </a:r>
          </a:p>
          <a:p>
            <a:pPr algn="ctr"/>
            <a:r>
              <a:rPr lang="en-US" sz="2800" dirty="0" smtClean="0"/>
              <a:t>maximizing (player)</a:t>
            </a:r>
            <a:endParaRPr lang="en-US" sz="2800" dirty="0"/>
          </a:p>
        </p:txBody>
      </p:sp>
      <p:sp>
        <p:nvSpPr>
          <p:cNvPr id="81" name="TextBox 80"/>
          <p:cNvSpPr txBox="1"/>
          <p:nvPr/>
        </p:nvSpPr>
        <p:spPr>
          <a:xfrm>
            <a:off x="4721167" y="2316540"/>
            <a:ext cx="3653629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Alternating rows of</a:t>
            </a:r>
          </a:p>
          <a:p>
            <a:pPr algn="ctr"/>
            <a:r>
              <a:rPr lang="en-US" sz="2800" dirty="0" smtClean="0"/>
              <a:t>minimizing (adversary) </a:t>
            </a:r>
          </a:p>
          <a:p>
            <a:pPr algn="ctr"/>
            <a:r>
              <a:rPr lang="en-US" sz="2800" dirty="0" smtClean="0"/>
              <a:t>and maximizing (player)</a:t>
            </a:r>
          </a:p>
        </p:txBody>
      </p:sp>
    </p:spTree>
    <p:extLst>
      <p:ext uri="{BB962C8B-B14F-4D97-AF65-F5344CB8AC3E}">
        <p14:creationId xmlns:p14="http://schemas.microsoft.com/office/powerpoint/2010/main" val="312422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vs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Expectimax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198" name="Straight Connector 197"/>
          <p:cNvCxnSpPr/>
          <p:nvPr/>
        </p:nvCxnSpPr>
        <p:spPr>
          <a:xfrm>
            <a:off x="4495800" y="1295400"/>
            <a:ext cx="0" cy="5181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1453190" y="6273225"/>
            <a:ext cx="2088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Expectimax</a:t>
            </a:r>
            <a:endParaRPr lang="en-US" sz="3200" dirty="0"/>
          </a:p>
        </p:txBody>
      </p:sp>
      <p:sp>
        <p:nvSpPr>
          <p:cNvPr id="201" name="TextBox 200"/>
          <p:cNvSpPr txBox="1"/>
          <p:nvPr/>
        </p:nvSpPr>
        <p:spPr>
          <a:xfrm>
            <a:off x="6118911" y="6256486"/>
            <a:ext cx="164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Minimax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84034" y="2316540"/>
            <a:ext cx="3792641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Alternating rows of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expect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ation (nature) and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max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imizing (player)</a:t>
            </a:r>
            <a:endParaRPr lang="en-US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21167" y="2316540"/>
            <a:ext cx="3653629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Alternating rows of</a:t>
            </a:r>
          </a:p>
          <a:p>
            <a:pPr algn="ctr"/>
            <a:r>
              <a:rPr lang="en-US" sz="2800" dirty="0" smtClean="0"/>
              <a:t>minimizing (adversary) </a:t>
            </a:r>
          </a:p>
          <a:p>
            <a:pPr algn="ctr"/>
            <a:r>
              <a:rPr lang="en-US" sz="2800" dirty="0" smtClean="0"/>
              <a:t>and maximizing (player)</a:t>
            </a:r>
          </a:p>
        </p:txBody>
      </p:sp>
    </p:spTree>
    <p:extLst>
      <p:ext uri="{BB962C8B-B14F-4D97-AF65-F5344CB8AC3E}">
        <p14:creationId xmlns:p14="http://schemas.microsoft.com/office/powerpoint/2010/main" val="138268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vs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Expectimax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198" name="Straight Connector 197"/>
          <p:cNvCxnSpPr/>
          <p:nvPr/>
        </p:nvCxnSpPr>
        <p:spPr>
          <a:xfrm>
            <a:off x="4495800" y="1295400"/>
            <a:ext cx="0" cy="5181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1453190" y="6273225"/>
            <a:ext cx="2088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Expectimax</a:t>
            </a:r>
            <a:endParaRPr lang="en-US" sz="3200" dirty="0"/>
          </a:p>
        </p:txBody>
      </p:sp>
      <p:sp>
        <p:nvSpPr>
          <p:cNvPr id="201" name="TextBox 200"/>
          <p:cNvSpPr txBox="1"/>
          <p:nvPr/>
        </p:nvSpPr>
        <p:spPr>
          <a:xfrm>
            <a:off x="6118911" y="6256486"/>
            <a:ext cx="164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Minimax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84034" y="2316540"/>
            <a:ext cx="3792641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Alternating rows of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expect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ation (nature) and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max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imizing (player)</a:t>
            </a:r>
            <a:endParaRPr lang="en-US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21167" y="2316540"/>
            <a:ext cx="3653629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Alternating rows of</a:t>
            </a:r>
          </a:p>
          <a:p>
            <a:pPr algn="ctr"/>
            <a:r>
              <a:rPr lang="en-US" sz="2800" dirty="0" smtClean="0"/>
              <a:t>mini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mizing (adversary) </a:t>
            </a:r>
          </a:p>
          <a:p>
            <a:pPr algn="ctr"/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en-US" sz="2800" dirty="0" smtClean="0"/>
              <a:t> max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imizing (player)</a:t>
            </a:r>
          </a:p>
        </p:txBody>
      </p:sp>
    </p:spTree>
    <p:extLst>
      <p:ext uri="{BB962C8B-B14F-4D97-AF65-F5344CB8AC3E}">
        <p14:creationId xmlns:p14="http://schemas.microsoft.com/office/powerpoint/2010/main" val="125272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38600" y="12954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4" name="Isosceles Triangle 3"/>
          <p:cNvSpPr/>
          <p:nvPr/>
        </p:nvSpPr>
        <p:spPr>
          <a:xfrm>
            <a:off x="1330036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6" name="Isosceles Triangle 5"/>
          <p:cNvSpPr/>
          <p:nvPr/>
        </p:nvSpPr>
        <p:spPr>
          <a:xfrm>
            <a:off x="45720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7" name="Isosceles Triangle 6"/>
          <p:cNvSpPr/>
          <p:nvPr/>
        </p:nvSpPr>
        <p:spPr>
          <a:xfrm>
            <a:off x="70866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8" name="Rectangle 7"/>
          <p:cNvSpPr/>
          <p:nvPr/>
        </p:nvSpPr>
        <p:spPr>
          <a:xfrm>
            <a:off x="445655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9" name="Rectangle 8"/>
          <p:cNvSpPr/>
          <p:nvPr/>
        </p:nvSpPr>
        <p:spPr>
          <a:xfrm>
            <a:off x="1644072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2800927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11" name="Rectangle 10"/>
          <p:cNvSpPr/>
          <p:nvPr/>
        </p:nvSpPr>
        <p:spPr>
          <a:xfrm>
            <a:off x="42672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12" name="Rectangle 11"/>
          <p:cNvSpPr/>
          <p:nvPr/>
        </p:nvSpPr>
        <p:spPr>
          <a:xfrm>
            <a:off x="5479473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6858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14" name="Rectangle 13"/>
          <p:cNvSpPr/>
          <p:nvPr/>
        </p:nvSpPr>
        <p:spPr>
          <a:xfrm>
            <a:off x="8001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063172" y="2082800"/>
            <a:ext cx="1806039" cy="3786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08194" y="2191657"/>
            <a:ext cx="331892" cy="3410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110843" y="2062595"/>
            <a:ext cx="2462316" cy="4701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979055" y="3659744"/>
            <a:ext cx="665017" cy="820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868879" y="3654796"/>
            <a:ext cx="194293" cy="6886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09141" y="3729676"/>
            <a:ext cx="786041" cy="6137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674754" y="3631046"/>
            <a:ext cx="274287" cy="7123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05301" y="3692236"/>
            <a:ext cx="593272" cy="651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294088" y="3594925"/>
            <a:ext cx="279071" cy="884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832931" y="3603831"/>
            <a:ext cx="537523" cy="7395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0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48" name="Isosceles Triangle 47"/>
          <p:cNvSpPr/>
          <p:nvPr/>
        </p:nvSpPr>
        <p:spPr>
          <a:xfrm>
            <a:off x="1131455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5</a:t>
            </a:r>
            <a:endParaRPr lang="en-US" sz="3200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2427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50" name="Isosceles Triangle 49"/>
          <p:cNvSpPr/>
          <p:nvPr/>
        </p:nvSpPr>
        <p:spPr>
          <a:xfrm>
            <a:off x="3598882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51" name="Isosceles Triangle 50"/>
          <p:cNvSpPr/>
          <p:nvPr/>
        </p:nvSpPr>
        <p:spPr>
          <a:xfrm>
            <a:off x="4713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</a:t>
            </a:r>
            <a:endParaRPr lang="en-US" sz="3200" b="1" dirty="0"/>
          </a:p>
        </p:txBody>
      </p:sp>
      <p:sp>
        <p:nvSpPr>
          <p:cNvPr id="53" name="Isosceles Triangle 52"/>
          <p:cNvSpPr/>
          <p:nvPr/>
        </p:nvSpPr>
        <p:spPr>
          <a:xfrm>
            <a:off x="6755245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54" name="Isosceles Triangle 53"/>
          <p:cNvSpPr/>
          <p:nvPr/>
        </p:nvSpPr>
        <p:spPr>
          <a:xfrm>
            <a:off x="7886700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532247" y="5410200"/>
            <a:ext cx="332507" cy="3697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17155" y="5410200"/>
            <a:ext cx="626917" cy="413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970809" y="5410200"/>
            <a:ext cx="153391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151085" y="5435600"/>
            <a:ext cx="420915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790785" y="5456382"/>
            <a:ext cx="461572" cy="298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54" idx="0"/>
          </p:cNvCxnSpPr>
          <p:nvPr/>
        </p:nvCxnSpPr>
        <p:spPr>
          <a:xfrm>
            <a:off x="8420100" y="5433291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7294088" y="5401542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235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0" y="5754502"/>
            <a:ext cx="9067800" cy="110349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38600" y="12954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4" name="Isosceles Triangle 3"/>
          <p:cNvSpPr/>
          <p:nvPr/>
        </p:nvSpPr>
        <p:spPr>
          <a:xfrm>
            <a:off x="1330036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6" name="Isosceles Triangle 5"/>
          <p:cNvSpPr/>
          <p:nvPr/>
        </p:nvSpPr>
        <p:spPr>
          <a:xfrm>
            <a:off x="45720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7" name="Isosceles Triangle 6"/>
          <p:cNvSpPr/>
          <p:nvPr/>
        </p:nvSpPr>
        <p:spPr>
          <a:xfrm>
            <a:off x="70866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8" name="Rectangle 7"/>
          <p:cNvSpPr/>
          <p:nvPr/>
        </p:nvSpPr>
        <p:spPr>
          <a:xfrm>
            <a:off x="445655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9" name="Rectangle 8"/>
          <p:cNvSpPr/>
          <p:nvPr/>
        </p:nvSpPr>
        <p:spPr>
          <a:xfrm>
            <a:off x="1644072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2800927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11" name="Rectangle 10"/>
          <p:cNvSpPr/>
          <p:nvPr/>
        </p:nvSpPr>
        <p:spPr>
          <a:xfrm>
            <a:off x="42672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12" name="Rectangle 11"/>
          <p:cNvSpPr/>
          <p:nvPr/>
        </p:nvSpPr>
        <p:spPr>
          <a:xfrm>
            <a:off x="5479473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6858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14" name="Rectangle 13"/>
          <p:cNvSpPr/>
          <p:nvPr/>
        </p:nvSpPr>
        <p:spPr>
          <a:xfrm>
            <a:off x="8001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063172" y="2082800"/>
            <a:ext cx="1806039" cy="3786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08194" y="2191657"/>
            <a:ext cx="331892" cy="3410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110843" y="2062595"/>
            <a:ext cx="2462316" cy="4701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979055" y="3659744"/>
            <a:ext cx="665017" cy="820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868879" y="3654796"/>
            <a:ext cx="194293" cy="6886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09141" y="3729676"/>
            <a:ext cx="786041" cy="6137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674754" y="3631046"/>
            <a:ext cx="274287" cy="7123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05301" y="3692236"/>
            <a:ext cx="593272" cy="651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294088" y="3594925"/>
            <a:ext cx="279071" cy="884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832931" y="3603831"/>
            <a:ext cx="537523" cy="7395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0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48" name="Isosceles Triangle 47"/>
          <p:cNvSpPr/>
          <p:nvPr/>
        </p:nvSpPr>
        <p:spPr>
          <a:xfrm>
            <a:off x="1131455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5</a:t>
            </a:r>
            <a:endParaRPr lang="en-US" sz="3200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2427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50" name="Isosceles Triangle 49"/>
          <p:cNvSpPr/>
          <p:nvPr/>
        </p:nvSpPr>
        <p:spPr>
          <a:xfrm>
            <a:off x="3598882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51" name="Isosceles Triangle 50"/>
          <p:cNvSpPr/>
          <p:nvPr/>
        </p:nvSpPr>
        <p:spPr>
          <a:xfrm>
            <a:off x="4713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</a:t>
            </a:r>
            <a:endParaRPr lang="en-US" sz="3200" b="1" dirty="0"/>
          </a:p>
        </p:txBody>
      </p:sp>
      <p:sp>
        <p:nvSpPr>
          <p:cNvPr id="53" name="Isosceles Triangle 52"/>
          <p:cNvSpPr/>
          <p:nvPr/>
        </p:nvSpPr>
        <p:spPr>
          <a:xfrm>
            <a:off x="6755245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54" name="Isosceles Triangle 53"/>
          <p:cNvSpPr/>
          <p:nvPr/>
        </p:nvSpPr>
        <p:spPr>
          <a:xfrm>
            <a:off x="7886700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532247" y="5410200"/>
            <a:ext cx="332507" cy="3697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17155" y="5410200"/>
            <a:ext cx="626917" cy="413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970809" y="5410200"/>
            <a:ext cx="153391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151085" y="5435600"/>
            <a:ext cx="420915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790785" y="5456382"/>
            <a:ext cx="461572" cy="298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54" idx="0"/>
          </p:cNvCxnSpPr>
          <p:nvPr/>
        </p:nvCxnSpPr>
        <p:spPr>
          <a:xfrm>
            <a:off x="8420100" y="5433291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7294088" y="5401542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70974" y="5791199"/>
            <a:ext cx="108427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Terminals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6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0" y="4191000"/>
            <a:ext cx="9067800" cy="15635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75042" y="3973615"/>
            <a:ext cx="5897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038600" y="12954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4" name="Isosceles Triangle 3"/>
          <p:cNvSpPr/>
          <p:nvPr/>
        </p:nvSpPr>
        <p:spPr>
          <a:xfrm>
            <a:off x="1330036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6" name="Isosceles Triangle 5"/>
          <p:cNvSpPr/>
          <p:nvPr/>
        </p:nvSpPr>
        <p:spPr>
          <a:xfrm>
            <a:off x="45720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7" name="Isosceles Triangle 6"/>
          <p:cNvSpPr/>
          <p:nvPr/>
        </p:nvSpPr>
        <p:spPr>
          <a:xfrm>
            <a:off x="70866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8" name="Rectangle 7"/>
          <p:cNvSpPr/>
          <p:nvPr/>
        </p:nvSpPr>
        <p:spPr>
          <a:xfrm>
            <a:off x="445655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9" name="Rectangle 8"/>
          <p:cNvSpPr/>
          <p:nvPr/>
        </p:nvSpPr>
        <p:spPr>
          <a:xfrm>
            <a:off x="1644072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2800927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11" name="Rectangle 10"/>
          <p:cNvSpPr/>
          <p:nvPr/>
        </p:nvSpPr>
        <p:spPr>
          <a:xfrm>
            <a:off x="42672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12" name="Rectangle 11"/>
          <p:cNvSpPr/>
          <p:nvPr/>
        </p:nvSpPr>
        <p:spPr>
          <a:xfrm>
            <a:off x="5479473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6858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14" name="Rectangle 13"/>
          <p:cNvSpPr/>
          <p:nvPr/>
        </p:nvSpPr>
        <p:spPr>
          <a:xfrm>
            <a:off x="8001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063172" y="2082800"/>
            <a:ext cx="1806039" cy="3786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08194" y="2191657"/>
            <a:ext cx="331892" cy="3410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110843" y="2062595"/>
            <a:ext cx="2462316" cy="4701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979055" y="3659744"/>
            <a:ext cx="665017" cy="820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868879" y="3654796"/>
            <a:ext cx="194293" cy="6886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09141" y="3729676"/>
            <a:ext cx="786041" cy="6137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674754" y="3631046"/>
            <a:ext cx="274287" cy="7123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05301" y="3692236"/>
            <a:ext cx="593272" cy="651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294088" y="3594925"/>
            <a:ext cx="279071" cy="884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832931" y="3603831"/>
            <a:ext cx="537523" cy="7395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0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48" name="Isosceles Triangle 47"/>
          <p:cNvSpPr/>
          <p:nvPr/>
        </p:nvSpPr>
        <p:spPr>
          <a:xfrm>
            <a:off x="1131455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5</a:t>
            </a:r>
            <a:endParaRPr lang="en-US" sz="3200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2427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50" name="Isosceles Triangle 49"/>
          <p:cNvSpPr/>
          <p:nvPr/>
        </p:nvSpPr>
        <p:spPr>
          <a:xfrm>
            <a:off x="3598882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51" name="Isosceles Triangle 50"/>
          <p:cNvSpPr/>
          <p:nvPr/>
        </p:nvSpPr>
        <p:spPr>
          <a:xfrm>
            <a:off x="4713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</a:t>
            </a:r>
            <a:endParaRPr lang="en-US" sz="3200" b="1" dirty="0"/>
          </a:p>
        </p:txBody>
      </p:sp>
      <p:sp>
        <p:nvSpPr>
          <p:cNvPr id="53" name="Isosceles Triangle 52"/>
          <p:cNvSpPr/>
          <p:nvPr/>
        </p:nvSpPr>
        <p:spPr>
          <a:xfrm>
            <a:off x="6755245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54" name="Isosceles Triangle 53"/>
          <p:cNvSpPr/>
          <p:nvPr/>
        </p:nvSpPr>
        <p:spPr>
          <a:xfrm>
            <a:off x="7886700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532247" y="5410200"/>
            <a:ext cx="332507" cy="3697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17155" y="5410200"/>
            <a:ext cx="626917" cy="413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970809" y="5410200"/>
            <a:ext cx="153391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151085" y="5435600"/>
            <a:ext cx="420915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790785" y="5456382"/>
            <a:ext cx="461572" cy="298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54" idx="0"/>
          </p:cNvCxnSpPr>
          <p:nvPr/>
        </p:nvCxnSpPr>
        <p:spPr>
          <a:xfrm>
            <a:off x="8420100" y="5433291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7294088" y="5401542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5877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0" y="4191000"/>
            <a:ext cx="9067800" cy="15635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75042" y="3973615"/>
            <a:ext cx="5897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038600" y="12954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4" name="Isosceles Triangle 3"/>
          <p:cNvSpPr/>
          <p:nvPr/>
        </p:nvSpPr>
        <p:spPr>
          <a:xfrm>
            <a:off x="1330036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6" name="Isosceles Triangle 5"/>
          <p:cNvSpPr/>
          <p:nvPr/>
        </p:nvSpPr>
        <p:spPr>
          <a:xfrm>
            <a:off x="45720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7" name="Isosceles Triangle 6"/>
          <p:cNvSpPr/>
          <p:nvPr/>
        </p:nvSpPr>
        <p:spPr>
          <a:xfrm>
            <a:off x="70866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8" name="Rectangle 7"/>
          <p:cNvSpPr/>
          <p:nvPr/>
        </p:nvSpPr>
        <p:spPr>
          <a:xfrm>
            <a:off x="445655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644072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2800927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11" name="Rectangle 10"/>
          <p:cNvSpPr/>
          <p:nvPr/>
        </p:nvSpPr>
        <p:spPr>
          <a:xfrm>
            <a:off x="42672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12" name="Rectangle 11"/>
          <p:cNvSpPr/>
          <p:nvPr/>
        </p:nvSpPr>
        <p:spPr>
          <a:xfrm>
            <a:off x="5479473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6858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14" name="Rectangle 13"/>
          <p:cNvSpPr/>
          <p:nvPr/>
        </p:nvSpPr>
        <p:spPr>
          <a:xfrm>
            <a:off x="8001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063172" y="2082800"/>
            <a:ext cx="1806039" cy="3786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08194" y="2191657"/>
            <a:ext cx="331892" cy="3410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110843" y="2062595"/>
            <a:ext cx="2462316" cy="4701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979055" y="3659744"/>
            <a:ext cx="665017" cy="820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868879" y="3654796"/>
            <a:ext cx="194293" cy="6886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09141" y="3729676"/>
            <a:ext cx="786041" cy="6137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674754" y="3631046"/>
            <a:ext cx="274287" cy="7123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05301" y="3692236"/>
            <a:ext cx="593272" cy="651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294088" y="3594925"/>
            <a:ext cx="279071" cy="884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832931" y="3603831"/>
            <a:ext cx="537523" cy="7395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0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48" name="Isosceles Triangle 47"/>
          <p:cNvSpPr/>
          <p:nvPr/>
        </p:nvSpPr>
        <p:spPr>
          <a:xfrm>
            <a:off x="1131455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5</a:t>
            </a:r>
            <a:endParaRPr lang="en-US" sz="3200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2427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50" name="Isosceles Triangle 49"/>
          <p:cNvSpPr/>
          <p:nvPr/>
        </p:nvSpPr>
        <p:spPr>
          <a:xfrm>
            <a:off x="3598882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51" name="Isosceles Triangle 50"/>
          <p:cNvSpPr/>
          <p:nvPr/>
        </p:nvSpPr>
        <p:spPr>
          <a:xfrm>
            <a:off x="4713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</a:t>
            </a:r>
            <a:endParaRPr lang="en-US" sz="3200" b="1" dirty="0"/>
          </a:p>
        </p:txBody>
      </p:sp>
      <p:sp>
        <p:nvSpPr>
          <p:cNvPr id="53" name="Isosceles Triangle 52"/>
          <p:cNvSpPr/>
          <p:nvPr/>
        </p:nvSpPr>
        <p:spPr>
          <a:xfrm>
            <a:off x="6755245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54" name="Isosceles Triangle 53"/>
          <p:cNvSpPr/>
          <p:nvPr/>
        </p:nvSpPr>
        <p:spPr>
          <a:xfrm>
            <a:off x="7886700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532247" y="5410200"/>
            <a:ext cx="332507" cy="3697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17155" y="5410200"/>
            <a:ext cx="626917" cy="413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970809" y="5410200"/>
            <a:ext cx="153391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151085" y="5435600"/>
            <a:ext cx="420915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790785" y="5456382"/>
            <a:ext cx="461572" cy="298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54" idx="0"/>
          </p:cNvCxnSpPr>
          <p:nvPr/>
        </p:nvCxnSpPr>
        <p:spPr>
          <a:xfrm>
            <a:off x="8420100" y="5433291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7294088" y="5401542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2897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0" y="4191000"/>
            <a:ext cx="9067800" cy="15635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75042" y="3973615"/>
            <a:ext cx="5897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038600" y="12954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4" name="Isosceles Triangle 3"/>
          <p:cNvSpPr/>
          <p:nvPr/>
        </p:nvSpPr>
        <p:spPr>
          <a:xfrm>
            <a:off x="1330036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6" name="Isosceles Triangle 5"/>
          <p:cNvSpPr/>
          <p:nvPr/>
        </p:nvSpPr>
        <p:spPr>
          <a:xfrm>
            <a:off x="45720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7" name="Isosceles Triangle 6"/>
          <p:cNvSpPr/>
          <p:nvPr/>
        </p:nvSpPr>
        <p:spPr>
          <a:xfrm>
            <a:off x="70866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8" name="Rectangle 7"/>
          <p:cNvSpPr/>
          <p:nvPr/>
        </p:nvSpPr>
        <p:spPr>
          <a:xfrm>
            <a:off x="445655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644072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2800927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42672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5479473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6858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14" name="Rectangle 13"/>
          <p:cNvSpPr/>
          <p:nvPr/>
        </p:nvSpPr>
        <p:spPr>
          <a:xfrm>
            <a:off x="8001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063172" y="2082800"/>
            <a:ext cx="1806039" cy="3786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08194" y="2191657"/>
            <a:ext cx="331892" cy="3410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110843" y="2062595"/>
            <a:ext cx="2462316" cy="4701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979055" y="3659744"/>
            <a:ext cx="665017" cy="820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868879" y="3654796"/>
            <a:ext cx="194293" cy="6886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09141" y="3729676"/>
            <a:ext cx="786041" cy="6137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674754" y="3631046"/>
            <a:ext cx="274287" cy="7123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05301" y="3692236"/>
            <a:ext cx="593272" cy="651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294088" y="3594925"/>
            <a:ext cx="279071" cy="884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832931" y="3603831"/>
            <a:ext cx="537523" cy="7395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0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48" name="Isosceles Triangle 47"/>
          <p:cNvSpPr/>
          <p:nvPr/>
        </p:nvSpPr>
        <p:spPr>
          <a:xfrm>
            <a:off x="1131455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5</a:t>
            </a:r>
            <a:endParaRPr lang="en-US" sz="3200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2427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50" name="Isosceles Triangle 49"/>
          <p:cNvSpPr/>
          <p:nvPr/>
        </p:nvSpPr>
        <p:spPr>
          <a:xfrm>
            <a:off x="3598882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51" name="Isosceles Triangle 50"/>
          <p:cNvSpPr/>
          <p:nvPr/>
        </p:nvSpPr>
        <p:spPr>
          <a:xfrm>
            <a:off x="4713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</a:t>
            </a:r>
            <a:endParaRPr lang="en-US" sz="3200" b="1" dirty="0"/>
          </a:p>
        </p:txBody>
      </p:sp>
      <p:sp>
        <p:nvSpPr>
          <p:cNvPr id="53" name="Isosceles Triangle 52"/>
          <p:cNvSpPr/>
          <p:nvPr/>
        </p:nvSpPr>
        <p:spPr>
          <a:xfrm>
            <a:off x="6755245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54" name="Isosceles Triangle 53"/>
          <p:cNvSpPr/>
          <p:nvPr/>
        </p:nvSpPr>
        <p:spPr>
          <a:xfrm>
            <a:off x="7886700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532247" y="5410200"/>
            <a:ext cx="332507" cy="3697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17155" y="5410200"/>
            <a:ext cx="626917" cy="413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970809" y="5410200"/>
            <a:ext cx="153391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151085" y="5435600"/>
            <a:ext cx="420915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790785" y="5456382"/>
            <a:ext cx="461572" cy="298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54" idx="0"/>
          </p:cNvCxnSpPr>
          <p:nvPr/>
        </p:nvCxnSpPr>
        <p:spPr>
          <a:xfrm>
            <a:off x="8420100" y="5433291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7294088" y="5401542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575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20782"/>
            <a:ext cx="10241599" cy="684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Hardest Control Problem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681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0" y="4191000"/>
            <a:ext cx="9067800" cy="15635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75042" y="3973615"/>
            <a:ext cx="5897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038600" y="12954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4" name="Isosceles Triangle 3"/>
          <p:cNvSpPr/>
          <p:nvPr/>
        </p:nvSpPr>
        <p:spPr>
          <a:xfrm>
            <a:off x="1330036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6" name="Isosceles Triangle 5"/>
          <p:cNvSpPr/>
          <p:nvPr/>
        </p:nvSpPr>
        <p:spPr>
          <a:xfrm>
            <a:off x="45720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7" name="Isosceles Triangle 6"/>
          <p:cNvSpPr/>
          <p:nvPr/>
        </p:nvSpPr>
        <p:spPr>
          <a:xfrm>
            <a:off x="70866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8" name="Rectangle 7"/>
          <p:cNvSpPr/>
          <p:nvPr/>
        </p:nvSpPr>
        <p:spPr>
          <a:xfrm>
            <a:off x="445655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644072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2800927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42672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5479473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6858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14" name="Rectangle 13"/>
          <p:cNvSpPr/>
          <p:nvPr/>
        </p:nvSpPr>
        <p:spPr>
          <a:xfrm>
            <a:off x="8001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063172" y="2082800"/>
            <a:ext cx="1806039" cy="3786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08194" y="2191657"/>
            <a:ext cx="331892" cy="3410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110843" y="2062595"/>
            <a:ext cx="2462316" cy="4701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979055" y="3659744"/>
            <a:ext cx="665017" cy="820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868879" y="3654796"/>
            <a:ext cx="194293" cy="6886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09141" y="3729676"/>
            <a:ext cx="786041" cy="6137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674754" y="3631046"/>
            <a:ext cx="274287" cy="7123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05301" y="3692236"/>
            <a:ext cx="593272" cy="651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294088" y="3594925"/>
            <a:ext cx="279071" cy="884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832931" y="3603831"/>
            <a:ext cx="537523" cy="7395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0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48" name="Isosceles Triangle 47"/>
          <p:cNvSpPr/>
          <p:nvPr/>
        </p:nvSpPr>
        <p:spPr>
          <a:xfrm>
            <a:off x="1131455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5</a:t>
            </a:r>
            <a:endParaRPr lang="en-US" sz="3200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2427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50" name="Isosceles Triangle 49"/>
          <p:cNvSpPr/>
          <p:nvPr/>
        </p:nvSpPr>
        <p:spPr>
          <a:xfrm>
            <a:off x="3598882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51" name="Isosceles Triangle 50"/>
          <p:cNvSpPr/>
          <p:nvPr/>
        </p:nvSpPr>
        <p:spPr>
          <a:xfrm>
            <a:off x="4713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</a:t>
            </a:r>
            <a:endParaRPr lang="en-US" sz="3200" b="1" dirty="0"/>
          </a:p>
        </p:txBody>
      </p:sp>
      <p:sp>
        <p:nvSpPr>
          <p:cNvPr id="53" name="Isosceles Triangle 52"/>
          <p:cNvSpPr/>
          <p:nvPr/>
        </p:nvSpPr>
        <p:spPr>
          <a:xfrm>
            <a:off x="6755245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54" name="Isosceles Triangle 53"/>
          <p:cNvSpPr/>
          <p:nvPr/>
        </p:nvSpPr>
        <p:spPr>
          <a:xfrm>
            <a:off x="7886700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532247" y="5410200"/>
            <a:ext cx="332507" cy="3697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17155" y="5410200"/>
            <a:ext cx="626917" cy="413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970809" y="5410200"/>
            <a:ext cx="153391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151085" y="5435600"/>
            <a:ext cx="420915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790785" y="5456382"/>
            <a:ext cx="461572" cy="298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54" idx="0"/>
          </p:cNvCxnSpPr>
          <p:nvPr/>
        </p:nvCxnSpPr>
        <p:spPr>
          <a:xfrm>
            <a:off x="8420100" y="5433291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7294088" y="5401542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5118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0" y="4191000"/>
            <a:ext cx="9067800" cy="15635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75042" y="3973615"/>
            <a:ext cx="5897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038600" y="12954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4" name="Isosceles Triangle 3"/>
          <p:cNvSpPr/>
          <p:nvPr/>
        </p:nvSpPr>
        <p:spPr>
          <a:xfrm>
            <a:off x="1330036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6" name="Isosceles Triangle 5"/>
          <p:cNvSpPr/>
          <p:nvPr/>
        </p:nvSpPr>
        <p:spPr>
          <a:xfrm>
            <a:off x="45720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7" name="Isosceles Triangle 6"/>
          <p:cNvSpPr/>
          <p:nvPr/>
        </p:nvSpPr>
        <p:spPr>
          <a:xfrm>
            <a:off x="70866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8" name="Rectangle 7"/>
          <p:cNvSpPr/>
          <p:nvPr/>
        </p:nvSpPr>
        <p:spPr>
          <a:xfrm>
            <a:off x="445655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644072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2800927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42672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5479473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6858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14" name="Rectangle 13"/>
          <p:cNvSpPr/>
          <p:nvPr/>
        </p:nvSpPr>
        <p:spPr>
          <a:xfrm>
            <a:off x="8001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063172" y="2082800"/>
            <a:ext cx="1806039" cy="3786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08194" y="2191657"/>
            <a:ext cx="331892" cy="3410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110843" y="2062595"/>
            <a:ext cx="2462316" cy="4701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979055" y="3659744"/>
            <a:ext cx="665017" cy="820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868879" y="3654796"/>
            <a:ext cx="194293" cy="6886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09141" y="3729676"/>
            <a:ext cx="786041" cy="6137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674754" y="3631046"/>
            <a:ext cx="274287" cy="7123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05301" y="3692236"/>
            <a:ext cx="593272" cy="651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294088" y="3594925"/>
            <a:ext cx="279071" cy="884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832931" y="3603831"/>
            <a:ext cx="537523" cy="7395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0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48" name="Isosceles Triangle 47"/>
          <p:cNvSpPr/>
          <p:nvPr/>
        </p:nvSpPr>
        <p:spPr>
          <a:xfrm>
            <a:off x="1131455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5</a:t>
            </a:r>
            <a:endParaRPr lang="en-US" sz="3200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2427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50" name="Isosceles Triangle 49"/>
          <p:cNvSpPr/>
          <p:nvPr/>
        </p:nvSpPr>
        <p:spPr>
          <a:xfrm>
            <a:off x="3598882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51" name="Isosceles Triangle 50"/>
          <p:cNvSpPr/>
          <p:nvPr/>
        </p:nvSpPr>
        <p:spPr>
          <a:xfrm>
            <a:off x="4713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</a:t>
            </a:r>
            <a:endParaRPr lang="en-US" sz="3200" b="1" dirty="0"/>
          </a:p>
        </p:txBody>
      </p:sp>
      <p:sp>
        <p:nvSpPr>
          <p:cNvPr id="53" name="Isosceles Triangle 52"/>
          <p:cNvSpPr/>
          <p:nvPr/>
        </p:nvSpPr>
        <p:spPr>
          <a:xfrm>
            <a:off x="6755245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54" name="Isosceles Triangle 53"/>
          <p:cNvSpPr/>
          <p:nvPr/>
        </p:nvSpPr>
        <p:spPr>
          <a:xfrm>
            <a:off x="7886700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532247" y="5410200"/>
            <a:ext cx="332507" cy="3697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17155" y="5410200"/>
            <a:ext cx="626917" cy="413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970809" y="5410200"/>
            <a:ext cx="153391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151085" y="5435600"/>
            <a:ext cx="420915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790785" y="5456382"/>
            <a:ext cx="461572" cy="298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54" idx="0"/>
          </p:cNvCxnSpPr>
          <p:nvPr/>
        </p:nvCxnSpPr>
        <p:spPr>
          <a:xfrm>
            <a:off x="8420100" y="5433291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7294088" y="5401542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9731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0" y="4191000"/>
            <a:ext cx="9067800" cy="15635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38600" y="12954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4" name="Isosceles Triangle 3"/>
          <p:cNvSpPr/>
          <p:nvPr/>
        </p:nvSpPr>
        <p:spPr>
          <a:xfrm>
            <a:off x="1330036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6" name="Isosceles Triangle 5"/>
          <p:cNvSpPr/>
          <p:nvPr/>
        </p:nvSpPr>
        <p:spPr>
          <a:xfrm>
            <a:off x="45720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7" name="Isosceles Triangle 6"/>
          <p:cNvSpPr/>
          <p:nvPr/>
        </p:nvSpPr>
        <p:spPr>
          <a:xfrm>
            <a:off x="70866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8" name="Rectangle 7"/>
          <p:cNvSpPr/>
          <p:nvPr/>
        </p:nvSpPr>
        <p:spPr>
          <a:xfrm>
            <a:off x="445655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644072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2800927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42672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5479473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6858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14" name="Rectangle 13"/>
          <p:cNvSpPr/>
          <p:nvPr/>
        </p:nvSpPr>
        <p:spPr>
          <a:xfrm>
            <a:off x="8001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063172" y="2082800"/>
            <a:ext cx="1806039" cy="3786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08194" y="2191657"/>
            <a:ext cx="331892" cy="3410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110843" y="2062595"/>
            <a:ext cx="2462316" cy="4701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979055" y="3659744"/>
            <a:ext cx="665017" cy="820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868879" y="3654796"/>
            <a:ext cx="194293" cy="6886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09141" y="3729676"/>
            <a:ext cx="786041" cy="6137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674754" y="3631046"/>
            <a:ext cx="274287" cy="7123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05301" y="3692236"/>
            <a:ext cx="593272" cy="651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294088" y="3594925"/>
            <a:ext cx="279071" cy="884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832931" y="3603831"/>
            <a:ext cx="537523" cy="7395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0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48" name="Isosceles Triangle 47"/>
          <p:cNvSpPr/>
          <p:nvPr/>
        </p:nvSpPr>
        <p:spPr>
          <a:xfrm>
            <a:off x="1131455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5</a:t>
            </a:r>
            <a:endParaRPr lang="en-US" sz="3200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2427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50" name="Isosceles Triangle 49"/>
          <p:cNvSpPr/>
          <p:nvPr/>
        </p:nvSpPr>
        <p:spPr>
          <a:xfrm>
            <a:off x="3598882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51" name="Isosceles Triangle 50"/>
          <p:cNvSpPr/>
          <p:nvPr/>
        </p:nvSpPr>
        <p:spPr>
          <a:xfrm>
            <a:off x="4713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</a:t>
            </a:r>
            <a:endParaRPr lang="en-US" sz="3200" b="1" dirty="0"/>
          </a:p>
        </p:txBody>
      </p:sp>
      <p:sp>
        <p:nvSpPr>
          <p:cNvPr id="53" name="Isosceles Triangle 52"/>
          <p:cNvSpPr/>
          <p:nvPr/>
        </p:nvSpPr>
        <p:spPr>
          <a:xfrm>
            <a:off x="6755245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54" name="Isosceles Triangle 53"/>
          <p:cNvSpPr/>
          <p:nvPr/>
        </p:nvSpPr>
        <p:spPr>
          <a:xfrm>
            <a:off x="7886700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532247" y="5410200"/>
            <a:ext cx="332507" cy="3697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17155" y="5410200"/>
            <a:ext cx="626917" cy="413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970809" y="5410200"/>
            <a:ext cx="153391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151085" y="5435600"/>
            <a:ext cx="420915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790785" y="5456382"/>
            <a:ext cx="461572" cy="298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54" idx="0"/>
          </p:cNvCxnSpPr>
          <p:nvPr/>
        </p:nvCxnSpPr>
        <p:spPr>
          <a:xfrm>
            <a:off x="8420100" y="5433291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7294088" y="5401542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5042" y="3973615"/>
            <a:ext cx="5897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65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77355" y="2272145"/>
            <a:ext cx="9067800" cy="15635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38600" y="12954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4" name="Isosceles Triangle 3"/>
          <p:cNvSpPr/>
          <p:nvPr/>
        </p:nvSpPr>
        <p:spPr>
          <a:xfrm>
            <a:off x="1330036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6" name="Isosceles Triangle 5"/>
          <p:cNvSpPr/>
          <p:nvPr/>
        </p:nvSpPr>
        <p:spPr>
          <a:xfrm>
            <a:off x="45720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7" name="Isosceles Triangle 6"/>
          <p:cNvSpPr/>
          <p:nvPr/>
        </p:nvSpPr>
        <p:spPr>
          <a:xfrm>
            <a:off x="70866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445655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644072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2800927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42672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5479473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6858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14" name="Rectangle 13"/>
          <p:cNvSpPr/>
          <p:nvPr/>
        </p:nvSpPr>
        <p:spPr>
          <a:xfrm>
            <a:off x="8001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063172" y="2082800"/>
            <a:ext cx="1806039" cy="3786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08194" y="2191657"/>
            <a:ext cx="331892" cy="3410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110843" y="2062595"/>
            <a:ext cx="2462316" cy="4701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979055" y="3659744"/>
            <a:ext cx="665017" cy="820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868879" y="3654796"/>
            <a:ext cx="194293" cy="6886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09141" y="3729676"/>
            <a:ext cx="786041" cy="6137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674754" y="3631046"/>
            <a:ext cx="274287" cy="7123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05301" y="3692236"/>
            <a:ext cx="593272" cy="651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294088" y="3594925"/>
            <a:ext cx="279071" cy="884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832931" y="3603831"/>
            <a:ext cx="537523" cy="7395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0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48" name="Isosceles Triangle 47"/>
          <p:cNvSpPr/>
          <p:nvPr/>
        </p:nvSpPr>
        <p:spPr>
          <a:xfrm>
            <a:off x="1131455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5</a:t>
            </a:r>
            <a:endParaRPr lang="en-US" sz="3200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2427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50" name="Isosceles Triangle 49"/>
          <p:cNvSpPr/>
          <p:nvPr/>
        </p:nvSpPr>
        <p:spPr>
          <a:xfrm>
            <a:off x="3598882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51" name="Isosceles Triangle 50"/>
          <p:cNvSpPr/>
          <p:nvPr/>
        </p:nvSpPr>
        <p:spPr>
          <a:xfrm>
            <a:off x="4713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</a:t>
            </a:r>
            <a:endParaRPr lang="en-US" sz="3200" b="1" dirty="0"/>
          </a:p>
        </p:txBody>
      </p:sp>
      <p:sp>
        <p:nvSpPr>
          <p:cNvPr id="53" name="Isosceles Triangle 52"/>
          <p:cNvSpPr/>
          <p:nvPr/>
        </p:nvSpPr>
        <p:spPr>
          <a:xfrm>
            <a:off x="6755245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54" name="Isosceles Triangle 53"/>
          <p:cNvSpPr/>
          <p:nvPr/>
        </p:nvSpPr>
        <p:spPr>
          <a:xfrm>
            <a:off x="7886700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532247" y="5410200"/>
            <a:ext cx="332507" cy="3697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17155" y="5410200"/>
            <a:ext cx="626917" cy="413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970809" y="5410200"/>
            <a:ext cx="153391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151085" y="5435600"/>
            <a:ext cx="420915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790785" y="5456382"/>
            <a:ext cx="461572" cy="298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54" idx="0"/>
          </p:cNvCxnSpPr>
          <p:nvPr/>
        </p:nvCxnSpPr>
        <p:spPr>
          <a:xfrm>
            <a:off x="8420100" y="5433291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7294088" y="5401542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5042" y="2092159"/>
            <a:ext cx="5565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1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77355" y="2272145"/>
            <a:ext cx="9067800" cy="15635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38600" y="12954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4" name="Isosceles Triangle 3"/>
          <p:cNvSpPr/>
          <p:nvPr/>
        </p:nvSpPr>
        <p:spPr>
          <a:xfrm>
            <a:off x="1330036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6" name="Isosceles Triangle 5"/>
          <p:cNvSpPr/>
          <p:nvPr/>
        </p:nvSpPr>
        <p:spPr>
          <a:xfrm>
            <a:off x="45720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7" name="Isosceles Triangle 6"/>
          <p:cNvSpPr/>
          <p:nvPr/>
        </p:nvSpPr>
        <p:spPr>
          <a:xfrm>
            <a:off x="70866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445655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644072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2800927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42672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5479473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6858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14" name="Rectangle 13"/>
          <p:cNvSpPr/>
          <p:nvPr/>
        </p:nvSpPr>
        <p:spPr>
          <a:xfrm>
            <a:off x="8001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063172" y="2082800"/>
            <a:ext cx="1806039" cy="3786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08194" y="2191657"/>
            <a:ext cx="331892" cy="3410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110843" y="2062595"/>
            <a:ext cx="2462316" cy="4701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979055" y="3659744"/>
            <a:ext cx="665017" cy="820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868879" y="3654796"/>
            <a:ext cx="194293" cy="6886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09141" y="3729676"/>
            <a:ext cx="786041" cy="6137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674754" y="3631046"/>
            <a:ext cx="274287" cy="7123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05301" y="3692236"/>
            <a:ext cx="593272" cy="651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294088" y="3594925"/>
            <a:ext cx="279071" cy="884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832931" y="3603831"/>
            <a:ext cx="537523" cy="7395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0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48" name="Isosceles Triangle 47"/>
          <p:cNvSpPr/>
          <p:nvPr/>
        </p:nvSpPr>
        <p:spPr>
          <a:xfrm>
            <a:off x="1131455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5</a:t>
            </a:r>
            <a:endParaRPr lang="en-US" sz="3200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2427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50" name="Isosceles Triangle 49"/>
          <p:cNvSpPr/>
          <p:nvPr/>
        </p:nvSpPr>
        <p:spPr>
          <a:xfrm>
            <a:off x="3598882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51" name="Isosceles Triangle 50"/>
          <p:cNvSpPr/>
          <p:nvPr/>
        </p:nvSpPr>
        <p:spPr>
          <a:xfrm>
            <a:off x="4713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</a:t>
            </a:r>
            <a:endParaRPr lang="en-US" sz="3200" b="1" dirty="0"/>
          </a:p>
        </p:txBody>
      </p:sp>
      <p:sp>
        <p:nvSpPr>
          <p:cNvPr id="53" name="Isosceles Triangle 52"/>
          <p:cNvSpPr/>
          <p:nvPr/>
        </p:nvSpPr>
        <p:spPr>
          <a:xfrm>
            <a:off x="6755245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54" name="Isosceles Triangle 53"/>
          <p:cNvSpPr/>
          <p:nvPr/>
        </p:nvSpPr>
        <p:spPr>
          <a:xfrm>
            <a:off x="7886700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532247" y="5410200"/>
            <a:ext cx="332507" cy="3697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17155" y="5410200"/>
            <a:ext cx="626917" cy="413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970809" y="5410200"/>
            <a:ext cx="153391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151085" y="5435600"/>
            <a:ext cx="420915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790785" y="5456382"/>
            <a:ext cx="461572" cy="298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54" idx="0"/>
          </p:cNvCxnSpPr>
          <p:nvPr/>
        </p:nvCxnSpPr>
        <p:spPr>
          <a:xfrm>
            <a:off x="8420100" y="5433291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7294088" y="5401542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5042" y="2092159"/>
            <a:ext cx="5565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7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77355" y="2272145"/>
            <a:ext cx="9067800" cy="15635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38600" y="12954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4" name="Isosceles Triangle 3"/>
          <p:cNvSpPr/>
          <p:nvPr/>
        </p:nvSpPr>
        <p:spPr>
          <a:xfrm>
            <a:off x="1330036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6" name="Isosceles Triangle 5"/>
          <p:cNvSpPr/>
          <p:nvPr/>
        </p:nvSpPr>
        <p:spPr>
          <a:xfrm>
            <a:off x="45720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7" name="Isosceles Triangle 6"/>
          <p:cNvSpPr/>
          <p:nvPr/>
        </p:nvSpPr>
        <p:spPr>
          <a:xfrm>
            <a:off x="70866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445655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644072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2800927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42672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5479473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6858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14" name="Rectangle 13"/>
          <p:cNvSpPr/>
          <p:nvPr/>
        </p:nvSpPr>
        <p:spPr>
          <a:xfrm>
            <a:off x="8001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063172" y="2082800"/>
            <a:ext cx="1806039" cy="3786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08194" y="2191657"/>
            <a:ext cx="331892" cy="3410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110843" y="2062595"/>
            <a:ext cx="2462316" cy="4701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979055" y="3659744"/>
            <a:ext cx="665017" cy="820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868879" y="3654796"/>
            <a:ext cx="194293" cy="6886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09141" y="3729676"/>
            <a:ext cx="786041" cy="6137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674754" y="3631046"/>
            <a:ext cx="274287" cy="7123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05301" y="3692236"/>
            <a:ext cx="593272" cy="651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294088" y="3594925"/>
            <a:ext cx="279071" cy="884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832931" y="3603831"/>
            <a:ext cx="537523" cy="7395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0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48" name="Isosceles Triangle 47"/>
          <p:cNvSpPr/>
          <p:nvPr/>
        </p:nvSpPr>
        <p:spPr>
          <a:xfrm>
            <a:off x="1131455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5</a:t>
            </a:r>
            <a:endParaRPr lang="en-US" sz="3200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2427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50" name="Isosceles Triangle 49"/>
          <p:cNvSpPr/>
          <p:nvPr/>
        </p:nvSpPr>
        <p:spPr>
          <a:xfrm>
            <a:off x="3598882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51" name="Isosceles Triangle 50"/>
          <p:cNvSpPr/>
          <p:nvPr/>
        </p:nvSpPr>
        <p:spPr>
          <a:xfrm>
            <a:off x="4713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</a:t>
            </a:r>
            <a:endParaRPr lang="en-US" sz="3200" b="1" dirty="0"/>
          </a:p>
        </p:txBody>
      </p:sp>
      <p:sp>
        <p:nvSpPr>
          <p:cNvPr id="53" name="Isosceles Triangle 52"/>
          <p:cNvSpPr/>
          <p:nvPr/>
        </p:nvSpPr>
        <p:spPr>
          <a:xfrm>
            <a:off x="6755245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54" name="Isosceles Triangle 53"/>
          <p:cNvSpPr/>
          <p:nvPr/>
        </p:nvSpPr>
        <p:spPr>
          <a:xfrm>
            <a:off x="7886700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532247" y="5410200"/>
            <a:ext cx="332507" cy="3697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17155" y="5410200"/>
            <a:ext cx="626917" cy="413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970809" y="5410200"/>
            <a:ext cx="153391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151085" y="5435600"/>
            <a:ext cx="420915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790785" y="5456382"/>
            <a:ext cx="461572" cy="298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54" idx="0"/>
          </p:cNvCxnSpPr>
          <p:nvPr/>
        </p:nvCxnSpPr>
        <p:spPr>
          <a:xfrm>
            <a:off x="8420100" y="5433291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7294088" y="5401542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5042" y="2092159"/>
            <a:ext cx="5565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7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77355" y="2272145"/>
            <a:ext cx="9067800" cy="15635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38600" y="12954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4" name="Isosceles Triangle 3"/>
          <p:cNvSpPr/>
          <p:nvPr/>
        </p:nvSpPr>
        <p:spPr>
          <a:xfrm>
            <a:off x="1330036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6" name="Isosceles Triangle 5"/>
          <p:cNvSpPr/>
          <p:nvPr/>
        </p:nvSpPr>
        <p:spPr>
          <a:xfrm>
            <a:off x="45720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7" name="Isosceles Triangle 6"/>
          <p:cNvSpPr/>
          <p:nvPr/>
        </p:nvSpPr>
        <p:spPr>
          <a:xfrm>
            <a:off x="70866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445655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644072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2800927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42672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5479473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6858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14" name="Rectangle 13"/>
          <p:cNvSpPr/>
          <p:nvPr/>
        </p:nvSpPr>
        <p:spPr>
          <a:xfrm>
            <a:off x="8001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063172" y="2082800"/>
            <a:ext cx="1806039" cy="3786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08194" y="2191657"/>
            <a:ext cx="331892" cy="3410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110843" y="2062595"/>
            <a:ext cx="2462316" cy="4701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979055" y="3659744"/>
            <a:ext cx="665017" cy="820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868879" y="3654796"/>
            <a:ext cx="194293" cy="6886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09141" y="3729676"/>
            <a:ext cx="786041" cy="6137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674754" y="3631046"/>
            <a:ext cx="274287" cy="7123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05301" y="3692236"/>
            <a:ext cx="593272" cy="651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294088" y="3594925"/>
            <a:ext cx="279071" cy="884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832931" y="3603831"/>
            <a:ext cx="537523" cy="7395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0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48" name="Isosceles Triangle 47"/>
          <p:cNvSpPr/>
          <p:nvPr/>
        </p:nvSpPr>
        <p:spPr>
          <a:xfrm>
            <a:off x="1131455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5</a:t>
            </a:r>
            <a:endParaRPr lang="en-US" sz="3200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2427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50" name="Isosceles Triangle 49"/>
          <p:cNvSpPr/>
          <p:nvPr/>
        </p:nvSpPr>
        <p:spPr>
          <a:xfrm>
            <a:off x="3598882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51" name="Isosceles Triangle 50"/>
          <p:cNvSpPr/>
          <p:nvPr/>
        </p:nvSpPr>
        <p:spPr>
          <a:xfrm>
            <a:off x="4713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</a:t>
            </a:r>
            <a:endParaRPr lang="en-US" sz="3200" b="1" dirty="0"/>
          </a:p>
        </p:txBody>
      </p:sp>
      <p:sp>
        <p:nvSpPr>
          <p:cNvPr id="53" name="Isosceles Triangle 52"/>
          <p:cNvSpPr/>
          <p:nvPr/>
        </p:nvSpPr>
        <p:spPr>
          <a:xfrm>
            <a:off x="6755245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54" name="Isosceles Triangle 53"/>
          <p:cNvSpPr/>
          <p:nvPr/>
        </p:nvSpPr>
        <p:spPr>
          <a:xfrm>
            <a:off x="7886700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532247" y="5410200"/>
            <a:ext cx="332507" cy="3697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17155" y="5410200"/>
            <a:ext cx="626917" cy="413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970809" y="5410200"/>
            <a:ext cx="153391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151085" y="5435600"/>
            <a:ext cx="420915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790785" y="5456382"/>
            <a:ext cx="461572" cy="298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54" idx="0"/>
          </p:cNvCxnSpPr>
          <p:nvPr/>
        </p:nvCxnSpPr>
        <p:spPr>
          <a:xfrm>
            <a:off x="8420100" y="5433291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7294088" y="5401542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5042" y="2092159"/>
            <a:ext cx="5565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77355" y="1143000"/>
            <a:ext cx="9067800" cy="115466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38600" y="12954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/>
          </a:p>
        </p:txBody>
      </p:sp>
      <p:sp>
        <p:nvSpPr>
          <p:cNvPr id="4" name="Isosceles Triangle 3"/>
          <p:cNvSpPr/>
          <p:nvPr/>
        </p:nvSpPr>
        <p:spPr>
          <a:xfrm>
            <a:off x="1330036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6" name="Isosceles Triangle 5"/>
          <p:cNvSpPr/>
          <p:nvPr/>
        </p:nvSpPr>
        <p:spPr>
          <a:xfrm>
            <a:off x="45720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7" name="Isosceles Triangle 6"/>
          <p:cNvSpPr/>
          <p:nvPr/>
        </p:nvSpPr>
        <p:spPr>
          <a:xfrm>
            <a:off x="70866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445655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644072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2800927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42672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5479473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6858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14" name="Rectangle 13"/>
          <p:cNvSpPr/>
          <p:nvPr/>
        </p:nvSpPr>
        <p:spPr>
          <a:xfrm>
            <a:off x="8001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063172" y="2082800"/>
            <a:ext cx="1806039" cy="3786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08194" y="2191657"/>
            <a:ext cx="331892" cy="3410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110843" y="2062595"/>
            <a:ext cx="2462316" cy="4701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979055" y="3659744"/>
            <a:ext cx="665017" cy="820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868879" y="3654796"/>
            <a:ext cx="194293" cy="6886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09141" y="3729676"/>
            <a:ext cx="786041" cy="6137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674754" y="3631046"/>
            <a:ext cx="274287" cy="7123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05301" y="3692236"/>
            <a:ext cx="593272" cy="651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294088" y="3594925"/>
            <a:ext cx="279071" cy="884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832931" y="3603831"/>
            <a:ext cx="537523" cy="7395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0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48" name="Isosceles Triangle 47"/>
          <p:cNvSpPr/>
          <p:nvPr/>
        </p:nvSpPr>
        <p:spPr>
          <a:xfrm>
            <a:off x="1131455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5</a:t>
            </a:r>
            <a:endParaRPr lang="en-US" sz="3200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2427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50" name="Isosceles Triangle 49"/>
          <p:cNvSpPr/>
          <p:nvPr/>
        </p:nvSpPr>
        <p:spPr>
          <a:xfrm>
            <a:off x="3598882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51" name="Isosceles Triangle 50"/>
          <p:cNvSpPr/>
          <p:nvPr/>
        </p:nvSpPr>
        <p:spPr>
          <a:xfrm>
            <a:off x="4713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</a:t>
            </a:r>
            <a:endParaRPr lang="en-US" sz="3200" b="1" dirty="0"/>
          </a:p>
        </p:txBody>
      </p:sp>
      <p:sp>
        <p:nvSpPr>
          <p:cNvPr id="53" name="Isosceles Triangle 52"/>
          <p:cNvSpPr/>
          <p:nvPr/>
        </p:nvSpPr>
        <p:spPr>
          <a:xfrm>
            <a:off x="6755245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54" name="Isosceles Triangle 53"/>
          <p:cNvSpPr/>
          <p:nvPr/>
        </p:nvSpPr>
        <p:spPr>
          <a:xfrm>
            <a:off x="7886700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532247" y="5410200"/>
            <a:ext cx="332507" cy="3697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17155" y="5410200"/>
            <a:ext cx="626917" cy="413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970809" y="5410200"/>
            <a:ext cx="153391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151085" y="5435600"/>
            <a:ext cx="420915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790785" y="5456382"/>
            <a:ext cx="461572" cy="298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54" idx="0"/>
          </p:cNvCxnSpPr>
          <p:nvPr/>
        </p:nvCxnSpPr>
        <p:spPr>
          <a:xfrm>
            <a:off x="8420100" y="5433291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7294088" y="5401542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1167" y="1679531"/>
            <a:ext cx="5897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77355" y="1143000"/>
            <a:ext cx="9067800" cy="115466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38600" y="12954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4" name="Isosceles Triangle 3"/>
          <p:cNvSpPr/>
          <p:nvPr/>
        </p:nvSpPr>
        <p:spPr>
          <a:xfrm>
            <a:off x="1330036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6" name="Isosceles Triangle 5"/>
          <p:cNvSpPr/>
          <p:nvPr/>
        </p:nvSpPr>
        <p:spPr>
          <a:xfrm>
            <a:off x="45720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7" name="Isosceles Triangle 6"/>
          <p:cNvSpPr/>
          <p:nvPr/>
        </p:nvSpPr>
        <p:spPr>
          <a:xfrm>
            <a:off x="70866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445655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644072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2800927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42672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5479473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6858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14" name="Rectangle 13"/>
          <p:cNvSpPr/>
          <p:nvPr/>
        </p:nvSpPr>
        <p:spPr>
          <a:xfrm>
            <a:off x="8001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063172" y="2082800"/>
            <a:ext cx="1806039" cy="3786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08194" y="2191657"/>
            <a:ext cx="331892" cy="3410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110843" y="2062595"/>
            <a:ext cx="2462316" cy="4701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979055" y="3659744"/>
            <a:ext cx="665017" cy="820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868879" y="3654796"/>
            <a:ext cx="194293" cy="6886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09141" y="3729676"/>
            <a:ext cx="786041" cy="6137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674754" y="3631046"/>
            <a:ext cx="274287" cy="7123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05301" y="3692236"/>
            <a:ext cx="593272" cy="651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294088" y="3594925"/>
            <a:ext cx="279071" cy="884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832931" y="3603831"/>
            <a:ext cx="537523" cy="7395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0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48" name="Isosceles Triangle 47"/>
          <p:cNvSpPr/>
          <p:nvPr/>
        </p:nvSpPr>
        <p:spPr>
          <a:xfrm>
            <a:off x="1131455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5</a:t>
            </a:r>
            <a:endParaRPr lang="en-US" sz="3200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2427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50" name="Isosceles Triangle 49"/>
          <p:cNvSpPr/>
          <p:nvPr/>
        </p:nvSpPr>
        <p:spPr>
          <a:xfrm>
            <a:off x="3598882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51" name="Isosceles Triangle 50"/>
          <p:cNvSpPr/>
          <p:nvPr/>
        </p:nvSpPr>
        <p:spPr>
          <a:xfrm>
            <a:off x="4713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</a:t>
            </a:r>
            <a:endParaRPr lang="en-US" sz="3200" b="1" dirty="0"/>
          </a:p>
        </p:txBody>
      </p:sp>
      <p:sp>
        <p:nvSpPr>
          <p:cNvPr id="53" name="Isosceles Triangle 52"/>
          <p:cNvSpPr/>
          <p:nvPr/>
        </p:nvSpPr>
        <p:spPr>
          <a:xfrm>
            <a:off x="6755245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54" name="Isosceles Triangle 53"/>
          <p:cNvSpPr/>
          <p:nvPr/>
        </p:nvSpPr>
        <p:spPr>
          <a:xfrm>
            <a:off x="7886700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532247" y="5410200"/>
            <a:ext cx="332507" cy="3697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17155" y="5410200"/>
            <a:ext cx="626917" cy="413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970809" y="5410200"/>
            <a:ext cx="153391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151085" y="5435600"/>
            <a:ext cx="420915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790785" y="5456382"/>
            <a:ext cx="461572" cy="298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54" idx="0"/>
          </p:cNvCxnSpPr>
          <p:nvPr/>
        </p:nvCxnSpPr>
        <p:spPr>
          <a:xfrm>
            <a:off x="8420100" y="5433291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7294088" y="5401542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1167" y="1679531"/>
            <a:ext cx="5897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0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38600" y="12954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4" name="Isosceles Triangle 3"/>
          <p:cNvSpPr/>
          <p:nvPr/>
        </p:nvSpPr>
        <p:spPr>
          <a:xfrm>
            <a:off x="1330036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6" name="Isosceles Triangle 5"/>
          <p:cNvSpPr/>
          <p:nvPr/>
        </p:nvSpPr>
        <p:spPr>
          <a:xfrm>
            <a:off x="45720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7" name="Isosceles Triangle 6"/>
          <p:cNvSpPr/>
          <p:nvPr/>
        </p:nvSpPr>
        <p:spPr>
          <a:xfrm>
            <a:off x="70866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445655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644072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2800927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42672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5479473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6858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14" name="Rectangle 13"/>
          <p:cNvSpPr/>
          <p:nvPr/>
        </p:nvSpPr>
        <p:spPr>
          <a:xfrm>
            <a:off x="8001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063172" y="2082800"/>
            <a:ext cx="1806039" cy="3786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08194" y="2191657"/>
            <a:ext cx="331892" cy="3410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110843" y="2062595"/>
            <a:ext cx="2462316" cy="4701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979055" y="3659744"/>
            <a:ext cx="665017" cy="820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868879" y="3654796"/>
            <a:ext cx="194293" cy="6886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09141" y="3729676"/>
            <a:ext cx="786041" cy="6137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674754" y="3631046"/>
            <a:ext cx="274287" cy="7123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05301" y="3692236"/>
            <a:ext cx="593272" cy="651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294088" y="3594925"/>
            <a:ext cx="279071" cy="884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832931" y="3603831"/>
            <a:ext cx="537523" cy="7395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0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48" name="Isosceles Triangle 47"/>
          <p:cNvSpPr/>
          <p:nvPr/>
        </p:nvSpPr>
        <p:spPr>
          <a:xfrm>
            <a:off x="1131455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5</a:t>
            </a:r>
            <a:endParaRPr lang="en-US" sz="3200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2427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50" name="Isosceles Triangle 49"/>
          <p:cNvSpPr/>
          <p:nvPr/>
        </p:nvSpPr>
        <p:spPr>
          <a:xfrm>
            <a:off x="3598882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51" name="Isosceles Triangle 50"/>
          <p:cNvSpPr/>
          <p:nvPr/>
        </p:nvSpPr>
        <p:spPr>
          <a:xfrm>
            <a:off x="4713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</a:t>
            </a:r>
            <a:endParaRPr lang="en-US" sz="3200" b="1" dirty="0"/>
          </a:p>
        </p:txBody>
      </p:sp>
      <p:sp>
        <p:nvSpPr>
          <p:cNvPr id="53" name="Isosceles Triangle 52"/>
          <p:cNvSpPr/>
          <p:nvPr/>
        </p:nvSpPr>
        <p:spPr>
          <a:xfrm>
            <a:off x="6755245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54" name="Isosceles Triangle 53"/>
          <p:cNvSpPr/>
          <p:nvPr/>
        </p:nvSpPr>
        <p:spPr>
          <a:xfrm>
            <a:off x="7886700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532247" y="5410200"/>
            <a:ext cx="332507" cy="3697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17155" y="5410200"/>
            <a:ext cx="626917" cy="413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970809" y="5410200"/>
            <a:ext cx="153391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151085" y="5435600"/>
            <a:ext cx="420915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790785" y="5456382"/>
            <a:ext cx="461572" cy="298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54" idx="0"/>
          </p:cNvCxnSpPr>
          <p:nvPr/>
        </p:nvCxnSpPr>
        <p:spPr>
          <a:xfrm>
            <a:off x="8420100" y="5433291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7294088" y="5401542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361542" y="1981200"/>
            <a:ext cx="943759" cy="762000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221556" y="1704232"/>
            <a:ext cx="153599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Chosen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85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How does it work?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8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38600" y="12954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4" name="Isosceles Triangle 3"/>
          <p:cNvSpPr/>
          <p:nvPr/>
        </p:nvSpPr>
        <p:spPr>
          <a:xfrm>
            <a:off x="1330036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6" name="Isosceles Triangle 5"/>
          <p:cNvSpPr/>
          <p:nvPr/>
        </p:nvSpPr>
        <p:spPr>
          <a:xfrm>
            <a:off x="45720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7" name="Isosceles Triangle 6"/>
          <p:cNvSpPr/>
          <p:nvPr/>
        </p:nvSpPr>
        <p:spPr>
          <a:xfrm>
            <a:off x="7086600" y="25908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445655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644072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2800927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42672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5479473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6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6858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14" name="Rectangle 13"/>
          <p:cNvSpPr/>
          <p:nvPr/>
        </p:nvSpPr>
        <p:spPr>
          <a:xfrm>
            <a:off x="8001000" y="4495800"/>
            <a:ext cx="83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063172" y="2082800"/>
            <a:ext cx="1806039" cy="3786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08194" y="2191657"/>
            <a:ext cx="331892" cy="3410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110843" y="2062595"/>
            <a:ext cx="2462316" cy="4701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979055" y="3659744"/>
            <a:ext cx="665017" cy="820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868879" y="3654796"/>
            <a:ext cx="194293" cy="6886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09141" y="3729676"/>
            <a:ext cx="786041" cy="6137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674754" y="3631046"/>
            <a:ext cx="274287" cy="7123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05301" y="3692236"/>
            <a:ext cx="593272" cy="651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294088" y="3594925"/>
            <a:ext cx="279071" cy="884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832931" y="3603831"/>
            <a:ext cx="537523" cy="7395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0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sp>
        <p:nvSpPr>
          <p:cNvPr id="48" name="Isosceles Triangle 47"/>
          <p:cNvSpPr/>
          <p:nvPr/>
        </p:nvSpPr>
        <p:spPr>
          <a:xfrm>
            <a:off x="1131455" y="5823857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5</a:t>
            </a:r>
            <a:endParaRPr lang="en-US" sz="3200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2427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50" name="Isosceles Triangle 49"/>
          <p:cNvSpPr/>
          <p:nvPr/>
        </p:nvSpPr>
        <p:spPr>
          <a:xfrm>
            <a:off x="3598882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9</a:t>
            </a:r>
            <a:endParaRPr lang="en-US" sz="3200" b="1" dirty="0"/>
          </a:p>
        </p:txBody>
      </p:sp>
      <p:sp>
        <p:nvSpPr>
          <p:cNvPr id="51" name="Isosceles Triangle 50"/>
          <p:cNvSpPr/>
          <p:nvPr/>
        </p:nvSpPr>
        <p:spPr>
          <a:xfrm>
            <a:off x="4713514" y="5791200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</a:t>
            </a:r>
            <a:endParaRPr lang="en-US" sz="3200" b="1" dirty="0"/>
          </a:p>
        </p:txBody>
      </p:sp>
      <p:sp>
        <p:nvSpPr>
          <p:cNvPr id="53" name="Isosceles Triangle 52"/>
          <p:cNvSpPr/>
          <p:nvPr/>
        </p:nvSpPr>
        <p:spPr>
          <a:xfrm>
            <a:off x="6755245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54" name="Isosceles Triangle 53"/>
          <p:cNvSpPr/>
          <p:nvPr/>
        </p:nvSpPr>
        <p:spPr>
          <a:xfrm>
            <a:off x="7886700" y="5791199"/>
            <a:ext cx="1077686" cy="95794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8</a:t>
            </a:r>
            <a:endParaRPr lang="en-US" sz="3200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532247" y="5410200"/>
            <a:ext cx="332507" cy="3697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17155" y="5410200"/>
            <a:ext cx="626917" cy="413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970809" y="5410200"/>
            <a:ext cx="153391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151085" y="5435600"/>
            <a:ext cx="420915" cy="3443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790785" y="5456382"/>
            <a:ext cx="461572" cy="298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54" idx="0"/>
          </p:cNvCxnSpPr>
          <p:nvPr/>
        </p:nvCxnSpPr>
        <p:spPr>
          <a:xfrm>
            <a:off x="8420100" y="5433291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7294088" y="5401542"/>
            <a:ext cx="5443" cy="357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130057" y="3618098"/>
            <a:ext cx="943759" cy="762000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791200" y="3172277"/>
            <a:ext cx="104067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Assumed</a:t>
            </a:r>
          </a:p>
          <a:p>
            <a:pPr algn="ctr"/>
            <a:r>
              <a:rPr lang="en-US" dirty="0" smtClean="0"/>
              <a:t>Reaction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4361542" y="1981200"/>
            <a:ext cx="943759" cy="762000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221556" y="1704232"/>
            <a:ext cx="153599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Chosen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7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752600"/>
            <a:ext cx="80979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(node, depth,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node.isTerminal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depth == 0: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node.getHeuristicScore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action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node.getLegalActions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child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node.getSuccessorState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(action)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value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(child, depth -1,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actionValues.append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(value)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241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0" y="1752600"/>
            <a:ext cx="8991600" cy="381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752600"/>
            <a:ext cx="80979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(node, depth,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node.isTerminal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depth == 0: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node.getHeuristicScore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action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node.getLegalActions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child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node.getSuccessorState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(action)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value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(child, depth -1,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actionValues.append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(value)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541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0" y="2133600"/>
            <a:ext cx="8991600" cy="609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752600"/>
            <a:ext cx="80979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(node, depth,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node.isTerminal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depth == 0: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node.getHeuristicScore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action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node.getLegalActions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child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node.getSuccessorState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(action)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value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(child, depth -1,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actionValues.append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(value)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300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0" y="2743200"/>
            <a:ext cx="8991600" cy="609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752600"/>
            <a:ext cx="80979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(node, depth,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node.isTerminal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depth == 0: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node.getHeuristicScore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action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node.getLegalActions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child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node.getSuccessorState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(action)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value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(child, depth -1,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actionValues.append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(value)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162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0" y="3581400"/>
            <a:ext cx="8991600" cy="381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752600"/>
            <a:ext cx="80979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(node, depth,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node.isTerminal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depth == 0: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node.getHeuristicScore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action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node.getLegalActions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child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node.getSuccessorState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(action)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value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(child, depth -1,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actionValues.append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(value)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429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0" y="3886200"/>
            <a:ext cx="8991600" cy="381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752600"/>
            <a:ext cx="80979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(node, depth,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node.isTerminal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depth == 0: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node.getHeuristicScore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action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node.getLegalActions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child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node.getSuccessorState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(action)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value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(child, depth -1,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actionValues.append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(value)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1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0" y="4191000"/>
            <a:ext cx="8991600" cy="381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752600"/>
            <a:ext cx="80979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(node, depth,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node.isTerminal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depth == 0: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node.getHeuristicScore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action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node.getLegalActions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child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node.getSuccessorState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(action)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value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(child, depth -1,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actionValues.append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(value)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029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0" y="4495800"/>
            <a:ext cx="8991600" cy="381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752600"/>
            <a:ext cx="80979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(node, depth,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node.isTerminal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depth == 0: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node.getHeuristicScore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action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node.getLegalActions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child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node.getSuccessorState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(action)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value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(child, depth -1,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actionValues.append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(value)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888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0" y="4800600"/>
            <a:ext cx="8991600" cy="381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752600"/>
            <a:ext cx="80979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(node, depth,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node.isTerminal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depth == 0: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node.getHeuristicScore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action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node.getLegalActions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child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node.getSuccessorState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(action)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value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(child, depth -1,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actionValues.append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(value)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722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[suspense]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32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0" y="5410200"/>
            <a:ext cx="8991600" cy="381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752600"/>
            <a:ext cx="80979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(node, depth,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node.isTerminal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depth == 0: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node.getHeuristicScore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action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node.getLegalActions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child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node.getSuccessorState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(action)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value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(child, depth -1,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actionValues.append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(value)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461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0" y="5715000"/>
            <a:ext cx="8991600" cy="381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752600"/>
            <a:ext cx="80979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(node, depth,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node.isTerminal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depth == 0: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node.getHeuristicScore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action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node.getLegalActions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child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node.getSuccessorState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(action)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value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(child, depth -1,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actionValues.append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(value)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748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1752600"/>
            <a:ext cx="80979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(node, depth,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node.isTerminal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depth == 0: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node.getHeuristicScore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action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node.getLegalActions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child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node.getSuccessorState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(action)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value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(child, depth -1,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actionValues.append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(value)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Is this Depth First or Breadth First?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1502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Where is the stack?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AutoShape 2" descr="http://beyondrelational.com/live/cfs-filesystemfile.ashx/__key/CommunityServer.Blogs.Components.WeblogFiles/ashish/clip_5F00_image003_5F00_thumb_5F00_5C04FD4D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1752599"/>
            <a:ext cx="7059851" cy="417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381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10160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4" y="305196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Chess is kind of big…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1027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-144463"/>
            <a:ext cx="9601200" cy="7002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00125"/>
            <a:ext cx="7620000" cy="570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Heuristics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5813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10160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4" y="305196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Chess is </a:t>
            </a:r>
            <a:r>
              <a:rPr lang="en-US" sz="4000" b="1" i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still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kind of big…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5616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5344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960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http://www.youtube.com/watch?v=HfHV4-N2LxQ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71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10160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4" y="305196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Chess is </a:t>
            </a:r>
            <a:r>
              <a:rPr lang="en-US" sz="4000" b="1" i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still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kind of big…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123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7011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Adversarial Search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Alpha Beta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4114800"/>
            <a:ext cx="716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Search Overview</a:t>
            </a:r>
            <a:endParaRPr lang="en-US" sz="5000" dirty="0"/>
          </a:p>
        </p:txBody>
      </p:sp>
      <p:sp>
        <p:nvSpPr>
          <p:cNvPr id="6" name="Rounded Rectangle 5"/>
          <p:cNvSpPr/>
          <p:nvPr/>
        </p:nvSpPr>
        <p:spPr>
          <a:xfrm>
            <a:off x="1104900" y="1269087"/>
            <a:ext cx="70866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0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A Teaser for End of Lecture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7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7011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Adversarial Search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Alpha Beta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4114800"/>
            <a:ext cx="716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Search Overview</a:t>
            </a:r>
            <a:endParaRPr lang="en-US" sz="5000" dirty="0"/>
          </a:p>
        </p:txBody>
      </p:sp>
      <p:sp>
        <p:nvSpPr>
          <p:cNvPr id="6" name="Rounded Rectangle 5"/>
          <p:cNvSpPr/>
          <p:nvPr/>
        </p:nvSpPr>
        <p:spPr>
          <a:xfrm>
            <a:off x="1104900" y="2601432"/>
            <a:ext cx="70866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0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2400" y="-144463"/>
            <a:ext cx="9601200" cy="7002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Alpha Beta Pruning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447800"/>
            <a:ext cx="8191500" cy="4787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226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-304800"/>
            <a:ext cx="9229725" cy="737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Pruning Intuition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3875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Formally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09800" y="1905000"/>
            <a:ext cx="457200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l-GR" sz="3200" dirty="0" smtClean="0"/>
              <a:t>α</a:t>
            </a:r>
            <a:r>
              <a:rPr lang="en-US" sz="3200" dirty="0" smtClean="0"/>
              <a:t>: largest value so far along path for player </a:t>
            </a:r>
            <a:r>
              <a:rPr lang="en-US" sz="3200" b="1" dirty="0" smtClean="0"/>
              <a:t>max</a:t>
            </a:r>
            <a:r>
              <a:rPr lang="en-US" sz="3200" dirty="0" smtClean="0"/>
              <a:t>; used to prune </a:t>
            </a:r>
            <a:r>
              <a:rPr lang="en-US" sz="3200" b="1" dirty="0" smtClean="0"/>
              <a:t>min</a:t>
            </a:r>
            <a:r>
              <a:rPr lang="en-US" sz="3200" dirty="0" smtClean="0"/>
              <a:t> states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2209800" y="4038600"/>
            <a:ext cx="457200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l-GR" sz="3200" dirty="0" smtClean="0"/>
              <a:t>β</a:t>
            </a:r>
            <a:r>
              <a:rPr lang="en-US" sz="3200" dirty="0" smtClean="0"/>
              <a:t>: smallest value so far along path for player </a:t>
            </a:r>
            <a:r>
              <a:rPr lang="en-US" sz="3200" b="1" dirty="0" smtClean="0"/>
              <a:t>min</a:t>
            </a:r>
            <a:r>
              <a:rPr lang="en-US" sz="3200" dirty="0" smtClean="0"/>
              <a:t>; used to prune </a:t>
            </a:r>
            <a:r>
              <a:rPr lang="en-US" sz="3200" b="1" dirty="0" smtClean="0"/>
              <a:t>max</a:t>
            </a:r>
            <a:r>
              <a:rPr lang="en-US" sz="3200" dirty="0" smtClean="0"/>
              <a:t> states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56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55" y="1600200"/>
            <a:ext cx="6629400" cy="4408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Alpha Beta Pruning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498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Minimax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752600"/>
            <a:ext cx="80979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(node, depth,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node.isTerminal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depth == 0: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node.getHeuristicScore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action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node.getLegalActions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child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node.getSuccessorState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(action)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value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(child, depth -1,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actionValues.append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(value)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if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actionValues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320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300" y="1600200"/>
            <a:ext cx="7391400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node, depth, alpha, beta,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node.isTerminal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node.utility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–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node.utility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depth == 0: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self.getHeuristic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(node)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action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node.getLegalActions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child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node.getSuccessorState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(action)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value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(child, depth -1, alpha, beta,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alpha = 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(alpha, value)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 &lt;= alpha: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break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alpha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action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node.getLegalActions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child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node.getSuccessorState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(action)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value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self.miniMax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(child, depth -1, alpha, beta,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beta = 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min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(value, beta)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 &lt;= alpha: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break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Alpha Beta Pruning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8887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-144463"/>
            <a:ext cx="9601200" cy="7002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88" y="533400"/>
            <a:ext cx="6366061" cy="5806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152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-144463"/>
            <a:ext cx="9601200" cy="7002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73" y="609600"/>
            <a:ext cx="7086600" cy="566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132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-144463"/>
            <a:ext cx="9601200" cy="7002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09600"/>
            <a:ext cx="54102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70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33487"/>
            <a:ext cx="41148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1770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09800"/>
            <a:ext cx="376237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743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-144463"/>
            <a:ext cx="9601200" cy="7002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cs221.stanford.edu/handouts/minimax.html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-144463"/>
            <a:ext cx="9601200" cy="7002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Depth Charges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508" y="1447800"/>
            <a:ext cx="4410075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618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64" y="914400"/>
            <a:ext cx="5524500" cy="564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Other Adversarial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Games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0746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50800"/>
            <a:ext cx="10766126" cy="7045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Other Adversarial Games</a:t>
            </a:r>
          </a:p>
        </p:txBody>
      </p:sp>
    </p:spTree>
    <p:extLst>
      <p:ext uri="{BB962C8B-B14F-4D97-AF65-F5344CB8AC3E}">
        <p14:creationId xmlns:p14="http://schemas.microsoft.com/office/powerpoint/2010/main" val="210603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-144463"/>
            <a:ext cx="9601200" cy="7002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28724"/>
            <a:ext cx="6575714" cy="4938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Does it Work?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0327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Does it Work?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4409" y="1676400"/>
            <a:ext cx="461979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500 processors designed to find moves in chess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9993" y="2428720"/>
            <a:ext cx="29286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Opening book of 4,000 states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57367" y="3181040"/>
            <a:ext cx="433387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Record of 70,000 grand master games, from which they made a pretty decent heuristic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30099" y="4210359"/>
            <a:ext cx="37884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Transposition tables to find symmetry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86067" y="4962679"/>
            <a:ext cx="22764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Alpha Beta </a:t>
            </a:r>
            <a:r>
              <a:rPr lang="en-US" dirty="0" err="1" smtClean="0"/>
              <a:t>Minimax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85967" y="5715000"/>
            <a:ext cx="38766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Averaged 30 billion states, depth of 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2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0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2" descr="http://www.jhunewsletter.com/wp-content/uploads/2013/02/b9_DN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62000" y="1202898"/>
            <a:ext cx="4020720" cy="3017264"/>
            <a:chOff x="0" y="-13855"/>
            <a:chExt cx="4418750" cy="3315957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3855"/>
              <a:ext cx="4418750" cy="3315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09600" y="990600"/>
              <a:ext cx="3502275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ATTGGGAAATGCCCCATTATTBBC</a:t>
              </a:r>
              <a:endParaRPr lang="en-US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3548" y="1743794"/>
              <a:ext cx="3468327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ATTGGAATCGACATATTATTBBC</a:t>
              </a:r>
              <a:endParaRPr lang="en-US" sz="2000" dirty="0"/>
            </a:p>
          </p:txBody>
        </p:sp>
      </p:grpSp>
      <p:pic>
        <p:nvPicPr>
          <p:cNvPr id="911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37072"/>
            <a:ext cx="3799417" cy="284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952205"/>
            <a:ext cx="4233252" cy="2829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What do these things have in common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9616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7011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Adversarial Search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Alpha Beta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4114800"/>
            <a:ext cx="716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Search Overview</a:t>
            </a:r>
            <a:endParaRPr lang="en-US" sz="5000" dirty="0"/>
          </a:p>
        </p:txBody>
      </p:sp>
      <p:sp>
        <p:nvSpPr>
          <p:cNvPr id="6" name="Rounded Rectangle 5"/>
          <p:cNvSpPr/>
          <p:nvPr/>
        </p:nvSpPr>
        <p:spPr>
          <a:xfrm>
            <a:off x="1104900" y="2601432"/>
            <a:ext cx="70866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7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7011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Adversarial Search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Alpha Beta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4114800"/>
            <a:ext cx="716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Search Overview</a:t>
            </a:r>
            <a:endParaRPr lang="en-US" sz="5000" dirty="0"/>
          </a:p>
        </p:txBody>
      </p:sp>
      <p:sp>
        <p:nvSpPr>
          <p:cNvPr id="6" name="Rounded Rectangle 5"/>
          <p:cNvSpPr/>
          <p:nvPr/>
        </p:nvSpPr>
        <p:spPr>
          <a:xfrm>
            <a:off x="1109302" y="3936087"/>
            <a:ext cx="70866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7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8372"/>
            <a:ext cx="5715000" cy="4725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History of Chess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89669" y="3022937"/>
            <a:ext cx="966931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000" dirty="0" smtClean="0"/>
              <a:t>1770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6781800" y="3861137"/>
            <a:ext cx="1782669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000" dirty="0" smtClean="0"/>
              <a:t>Hapsburg </a:t>
            </a:r>
          </a:p>
          <a:p>
            <a:pPr algn="ctr"/>
            <a:r>
              <a:rPr lang="en-US" sz="3000" dirty="0" smtClean="0"/>
              <a:t>Empire</a:t>
            </a:r>
            <a:endParaRPr lang="en-US" sz="3000" dirty="0"/>
          </a:p>
        </p:txBody>
      </p:sp>
      <p:sp>
        <p:nvSpPr>
          <p:cNvPr id="6" name="AutoShape 4" descr="http://upload.wikimedia.org/wikipedia/commons/thumb/7/76/Captainjamescookportrait.jpg/220px-Captainjamescookportrai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5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 Overview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AutoShape 2" descr="http://www.empowernetwork.com/timkretlow/files/2013/03/topsi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3"/>
          <a:stretch/>
        </p:blipFill>
        <p:spPr bwMode="auto">
          <a:xfrm>
            <a:off x="1168400" y="1184181"/>
            <a:ext cx="2743200" cy="1547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http://i1.ytimg.com/vi/M0IDiVQxZYg/hqdefault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pinkshoehero.org/site/wp-content/uploads/2012/02/cohgve-copy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70"/>
          <a:stretch/>
        </p:blipFill>
        <p:spPr bwMode="auto">
          <a:xfrm>
            <a:off x="1147618" y="4679870"/>
            <a:ext cx="2738581" cy="152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343400" y="1773441"/>
            <a:ext cx="21194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Deterministic 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10400" y="1746657"/>
            <a:ext cx="7932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Vs</a:t>
            </a:r>
            <a:r>
              <a:rPr lang="en-US" dirty="0" smtClean="0"/>
              <a:t> Self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43400" y="3500643"/>
            <a:ext cx="18317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Markov Decisions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29280" y="3511424"/>
            <a:ext cx="109754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Vs</a:t>
            </a:r>
            <a:r>
              <a:rPr lang="en-US" dirty="0" smtClean="0"/>
              <a:t> Nature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343400" y="5258687"/>
            <a:ext cx="19111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Adversarial Search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5258687"/>
            <a:ext cx="140032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Vs</a:t>
            </a:r>
            <a:r>
              <a:rPr lang="en-US" dirty="0" smtClean="0"/>
              <a:t> Opponent</a:t>
            </a:r>
            <a:endParaRPr lang="en-US" dirty="0"/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4" b="12021"/>
          <a:stretch/>
        </p:blipFill>
        <p:spPr bwMode="auto">
          <a:xfrm>
            <a:off x="1175327" y="2895600"/>
            <a:ext cx="2754745" cy="1579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087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28800" y="1295400"/>
            <a:ext cx="5486400" cy="3352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08532" y="4514494"/>
            <a:ext cx="27542" cy="142910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4572000" y="2286000"/>
            <a:ext cx="27542" cy="13716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18475" y="1523998"/>
            <a:ext cx="3540968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Real World Problem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148085" y="3733800"/>
            <a:ext cx="2902915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Formal Problem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774887" y="5943600"/>
            <a:ext cx="1627052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Solution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883021" y="2514600"/>
            <a:ext cx="3455640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Model the problem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874869" y="4838701"/>
            <a:ext cx="3427089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Apply an Algorithm</a:t>
            </a:r>
            <a:endParaRPr lang="en-US" sz="32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818475" y="6267093"/>
            <a:ext cx="789542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77224" y="5906214"/>
            <a:ext cx="1655557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Evaluate</a:t>
            </a:r>
            <a:endParaRPr lang="en-US" sz="32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AI Pipeline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5283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45759" y="3352800"/>
            <a:ext cx="5486400" cy="3352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08532" y="4514494"/>
            <a:ext cx="27542" cy="142910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4572000" y="2286000"/>
            <a:ext cx="27542" cy="13716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18475" y="1523998"/>
            <a:ext cx="3540968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Real World Problem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148085" y="3733800"/>
            <a:ext cx="2902915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Formal Problem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774887" y="5943600"/>
            <a:ext cx="1627052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Solution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883021" y="2514600"/>
            <a:ext cx="3455640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Model the problem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874869" y="4838701"/>
            <a:ext cx="3427089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Apply an Algorithm</a:t>
            </a:r>
            <a:endParaRPr lang="en-US" sz="32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818475" y="6267093"/>
            <a:ext cx="789542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77224" y="5906214"/>
            <a:ext cx="1655557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Evaluate</a:t>
            </a:r>
            <a:endParaRPr lang="en-US" sz="32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AI Pipeline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734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38400" y="1447800"/>
            <a:ext cx="4179570" cy="506920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Formalization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3"/>
          <a:stretch/>
        </p:blipFill>
        <p:spPr bwMode="auto">
          <a:xfrm>
            <a:off x="-762000" y="-31955"/>
            <a:ext cx="121541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066800" y="3048000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Deterministic Search Problems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7963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Uses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56789" y="1752600"/>
            <a:ext cx="4036105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World is discrete states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139105" y="3953550"/>
            <a:ext cx="327147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Actions are known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862875" y="5054025"/>
            <a:ext cx="382393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Successors are known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807668" y="2853075"/>
            <a:ext cx="393434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Current state is known</a:t>
            </a:r>
            <a:endParaRPr lang="en-US" sz="32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3"/>
          <a:stretch/>
        </p:blipFill>
        <p:spPr bwMode="auto">
          <a:xfrm>
            <a:off x="304800" y="1040368"/>
            <a:ext cx="1856074" cy="1047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761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38400" y="1447800"/>
            <a:ext cx="4179570" cy="506920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Formalization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3"/>
          <a:stretch/>
        </p:blipFill>
        <p:spPr bwMode="auto">
          <a:xfrm>
            <a:off x="304800" y="1040368"/>
            <a:ext cx="1856074" cy="1047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036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Algorithms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34292"/>
              </p:ext>
            </p:extLst>
          </p:nvPr>
        </p:nvGraphicFramePr>
        <p:xfrm>
          <a:off x="753172" y="1371600"/>
          <a:ext cx="7705028" cy="4830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257"/>
                <a:gridCol w="1926257"/>
                <a:gridCol w="1926257"/>
                <a:gridCol w="1926257"/>
              </a:tblGrid>
              <a:tr h="511527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Algorithm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Uses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Downsides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To Know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</a:tr>
              <a:tr h="511527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/>
                        <a:t>DFS</a:t>
                      </a:r>
                      <a:endParaRPr lang="en-US" sz="2100" b="1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Low memory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Non optimal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Implement</a:t>
                      </a:r>
                    </a:p>
                    <a:p>
                      <a:pPr algn="ctr"/>
                      <a:endParaRPr lang="en-US" sz="2100" dirty="0"/>
                    </a:p>
                  </a:txBody>
                  <a:tcPr marL="105221" marR="105221" marT="52611" marB="52611"/>
                </a:tc>
              </a:tr>
              <a:tr h="893404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/>
                        <a:t>BFS</a:t>
                      </a:r>
                      <a:endParaRPr lang="en-US" sz="2100" b="1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Optimal for uniform cost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Slow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Implement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</a:tr>
              <a:tr h="893404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/>
                        <a:t>UCS (</a:t>
                      </a:r>
                      <a:r>
                        <a:rPr lang="en-US" sz="2100" b="1" dirty="0" err="1" smtClean="0"/>
                        <a:t>Dijkstra</a:t>
                      </a:r>
                      <a:r>
                        <a:rPr lang="en-US" sz="2100" b="1" dirty="0" smtClean="0"/>
                        <a:t>)</a:t>
                      </a:r>
                      <a:endParaRPr lang="en-US" sz="2100" b="1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Optimal for positive cost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Slow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Implement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</a:tr>
              <a:tr h="893404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/>
                        <a:t>A*</a:t>
                      </a:r>
                      <a:endParaRPr lang="en-US" sz="2100" b="1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Optimal for positive cost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Think</a:t>
                      </a:r>
                      <a:r>
                        <a:rPr lang="en-US" sz="2100" baseline="0" dirty="0" smtClean="0"/>
                        <a:t> of heuristic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Implement (and create)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</a:tr>
              <a:tr h="893404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/>
                        <a:t>Bellman - Ford</a:t>
                      </a:r>
                      <a:endParaRPr lang="en-US" sz="2100" b="1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Optimal for any cost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Slower than UCS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Know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55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Algorithms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520656"/>
              </p:ext>
            </p:extLst>
          </p:nvPr>
        </p:nvGraphicFramePr>
        <p:xfrm>
          <a:off x="753172" y="1371600"/>
          <a:ext cx="7705028" cy="4830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257"/>
                <a:gridCol w="1926257"/>
                <a:gridCol w="1926257"/>
                <a:gridCol w="1926257"/>
              </a:tblGrid>
              <a:tr h="511527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Algorithm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Uses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Downsides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To Know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</a:tr>
              <a:tr h="511527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/>
                        <a:t>DFS</a:t>
                      </a:r>
                      <a:endParaRPr lang="en-US" sz="2100" b="1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Low memory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Non optimal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Implement</a:t>
                      </a:r>
                    </a:p>
                    <a:p>
                      <a:pPr algn="ctr"/>
                      <a:endParaRPr lang="en-US" sz="2100" dirty="0"/>
                    </a:p>
                  </a:txBody>
                  <a:tcPr marL="105221" marR="105221" marT="52611" marB="52611"/>
                </a:tc>
              </a:tr>
              <a:tr h="893404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/>
                        <a:t>BFS</a:t>
                      </a:r>
                      <a:endParaRPr lang="en-US" sz="2100" b="1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Optimal for uniform cost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Slow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Implement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</a:tr>
              <a:tr h="893404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/>
                        <a:t>UCS (</a:t>
                      </a:r>
                      <a:r>
                        <a:rPr lang="en-US" sz="2100" b="1" dirty="0" err="1" smtClean="0"/>
                        <a:t>Dijkstra</a:t>
                      </a:r>
                      <a:r>
                        <a:rPr lang="en-US" sz="2100" b="1" dirty="0" smtClean="0"/>
                        <a:t>)</a:t>
                      </a:r>
                      <a:endParaRPr lang="en-US" sz="2100" b="1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Optimal for positive cost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Slow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Implement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</a:tr>
              <a:tr h="893404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/>
                        <a:t>A*</a:t>
                      </a:r>
                      <a:endParaRPr lang="en-US" sz="2100" b="1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Optimal for positive cost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Think</a:t>
                      </a:r>
                      <a:r>
                        <a:rPr lang="en-US" sz="2100" baseline="0" dirty="0" smtClean="0"/>
                        <a:t> of heuristic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Implement (and create)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</a:tr>
              <a:tr h="893404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/>
                        <a:t>Bellman - Ford</a:t>
                      </a:r>
                      <a:endParaRPr lang="en-US" sz="2100" b="1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Optimal for any cost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Slower than UCS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Know</a:t>
                      </a:r>
                      <a:endParaRPr lang="en-US" sz="2100" dirty="0"/>
                    </a:p>
                  </a:txBody>
                  <a:tcPr marL="105221" marR="105221" marT="52611" marB="52611"/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457200" y="5181600"/>
            <a:ext cx="8229600" cy="1219200"/>
          </a:xfrm>
          <a:prstGeom prst="roundRect">
            <a:avLst/>
          </a:prstGeom>
          <a:solidFill>
            <a:srgbClr val="DCE6F2">
              <a:alpha val="20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231490" y="1295400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Markov Decision Problems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8531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Uses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98910" y="1371600"/>
            <a:ext cx="4036105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World is discrete states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181226" y="3385691"/>
            <a:ext cx="327147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Actions are known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514600" y="4392736"/>
            <a:ext cx="4604725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Successors are (</a:t>
            </a:r>
            <a:r>
              <a:rPr lang="en-US" sz="3200" dirty="0" err="1" smtClean="0"/>
              <a:t>markov</a:t>
            </a:r>
            <a:r>
              <a:rPr lang="en-US" sz="3200" dirty="0" smtClean="0"/>
              <a:t>) probability distributions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849789" y="2378646"/>
            <a:ext cx="393434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Current state is known</a:t>
            </a:r>
            <a:endParaRPr lang="en-US" sz="3200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4" b="12021"/>
          <a:stretch/>
        </p:blipFill>
        <p:spPr bwMode="auto">
          <a:xfrm>
            <a:off x="304800" y="1111203"/>
            <a:ext cx="2133600" cy="122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14600" y="5892225"/>
            <a:ext cx="4604725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Finite Horizon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1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2344</Words>
  <Application>Microsoft Office PowerPoint</Application>
  <PresentationFormat>On-screen Show (4:3)</PresentationFormat>
  <Paragraphs>935</Paragraphs>
  <Slides>127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</dc:creator>
  <cp:lastModifiedBy>Chris</cp:lastModifiedBy>
  <cp:revision>38</cp:revision>
  <dcterms:created xsi:type="dcterms:W3CDTF">2013-07-02T03:21:11Z</dcterms:created>
  <dcterms:modified xsi:type="dcterms:W3CDTF">2013-07-02T15:50:30Z</dcterms:modified>
</cp:coreProperties>
</file>